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367" r:id="rId10"/>
    <p:sldId id="350" r:id="rId11"/>
    <p:sldId id="264" r:id="rId12"/>
    <p:sldId id="265" r:id="rId13"/>
    <p:sldId id="266" r:id="rId14"/>
    <p:sldId id="270" r:id="rId15"/>
    <p:sldId id="272" r:id="rId16"/>
    <p:sldId id="274" r:id="rId17"/>
    <p:sldId id="276" r:id="rId18"/>
    <p:sldId id="277" r:id="rId19"/>
    <p:sldId id="278" r:id="rId20"/>
    <p:sldId id="271" r:id="rId21"/>
    <p:sldId id="273" r:id="rId22"/>
    <p:sldId id="279" r:id="rId23"/>
    <p:sldId id="280" r:id="rId24"/>
    <p:sldId id="281" r:id="rId25"/>
    <p:sldId id="282" r:id="rId26"/>
    <p:sldId id="330" r:id="rId27"/>
    <p:sldId id="283" r:id="rId28"/>
    <p:sldId id="285" r:id="rId29"/>
    <p:sldId id="286" r:id="rId30"/>
    <p:sldId id="287" r:id="rId31"/>
    <p:sldId id="288" r:id="rId32"/>
    <p:sldId id="289" r:id="rId33"/>
    <p:sldId id="331" r:id="rId34"/>
    <p:sldId id="332" r:id="rId35"/>
    <p:sldId id="290" r:id="rId36"/>
    <p:sldId id="291" r:id="rId37"/>
    <p:sldId id="341" r:id="rId38"/>
    <p:sldId id="362" r:id="rId39"/>
    <p:sldId id="294" r:id="rId40"/>
    <p:sldId id="295" r:id="rId41"/>
    <p:sldId id="361" r:id="rId42"/>
    <p:sldId id="296" r:id="rId43"/>
    <p:sldId id="368" r:id="rId44"/>
    <p:sldId id="297" r:id="rId45"/>
    <p:sldId id="299" r:id="rId46"/>
    <p:sldId id="298" r:id="rId47"/>
    <p:sldId id="300" r:id="rId48"/>
    <p:sldId id="302" r:id="rId49"/>
    <p:sldId id="307" r:id="rId50"/>
    <p:sldId id="303" r:id="rId51"/>
    <p:sldId id="304" r:id="rId52"/>
    <p:sldId id="305" r:id="rId53"/>
    <p:sldId id="306" r:id="rId54"/>
    <p:sldId id="308" r:id="rId55"/>
    <p:sldId id="369" r:id="rId56"/>
    <p:sldId id="329" r:id="rId57"/>
    <p:sldId id="309" r:id="rId58"/>
    <p:sldId id="352" r:id="rId59"/>
    <p:sldId id="353" r:id="rId60"/>
    <p:sldId id="311" r:id="rId61"/>
    <p:sldId id="354" r:id="rId62"/>
    <p:sldId id="310" r:id="rId63"/>
    <p:sldId id="312" r:id="rId64"/>
    <p:sldId id="333" r:id="rId65"/>
    <p:sldId id="334" r:id="rId66"/>
    <p:sldId id="335" r:id="rId67"/>
    <p:sldId id="336" r:id="rId68"/>
    <p:sldId id="337" r:id="rId69"/>
    <p:sldId id="338" r:id="rId70"/>
    <p:sldId id="314" r:id="rId71"/>
    <p:sldId id="342" r:id="rId72"/>
    <p:sldId id="343" r:id="rId73"/>
    <p:sldId id="344" r:id="rId74"/>
    <p:sldId id="345" r:id="rId75"/>
    <p:sldId id="315" r:id="rId76"/>
    <p:sldId id="346" r:id="rId77"/>
    <p:sldId id="318" r:id="rId78"/>
    <p:sldId id="319" r:id="rId79"/>
    <p:sldId id="320" r:id="rId80"/>
    <p:sldId id="339" r:id="rId81"/>
    <p:sldId id="321" r:id="rId82"/>
    <p:sldId id="322" r:id="rId83"/>
    <p:sldId id="323" r:id="rId84"/>
    <p:sldId id="324" r:id="rId85"/>
    <p:sldId id="363" r:id="rId86"/>
    <p:sldId id="364" r:id="rId87"/>
    <p:sldId id="366" r:id="rId88"/>
    <p:sldId id="365" r:id="rId89"/>
    <p:sldId id="325" r:id="rId90"/>
    <p:sldId id="326" r:id="rId91"/>
    <p:sldId id="349" r:id="rId92"/>
    <p:sldId id="327" r:id="rId93"/>
    <p:sldId id="348" r:id="rId94"/>
    <p:sldId id="347" r:id="rId95"/>
    <p:sldId id="328" r:id="rId96"/>
    <p:sldId id="355" r:id="rId97"/>
    <p:sldId id="356" r:id="rId98"/>
    <p:sldId id="357" r:id="rId99"/>
    <p:sldId id="358" r:id="rId100"/>
    <p:sldId id="359" r:id="rId101"/>
    <p:sldId id="360" r:id="rId10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5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C33909AC-F0F2-4F9A-A3E9-0EAD44B7F757}"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EDA82116-2C15-48E0-92B9-D45FBFB521A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2F50634A-6D54-4192-8AF7-C2B5253F35A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5BF3AB45-623D-498A-8D7A-1144C6E2889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EC903581-C02E-4EB7-B058-B64883ECDEC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3CFDB901-BBD0-4EDB-AD94-939DFF2136A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pPr>
              <a:defRPr/>
            </a:pPr>
            <a:fld id="{FFFDD6F4-7698-47A5-BD8F-AA1D67150BD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pPr>
              <a:defRPr/>
            </a:pPr>
            <a:fld id="{3233CA96-4633-46B3-B490-9A2156016D3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pPr>
              <a:defRPr/>
            </a:pPr>
            <a:fld id="{C75D21BC-1FF9-4F0F-A962-A76EA9B4E72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773C0BB4-29BF-4035-8B74-A31A22FD7950}"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pPr>
              <a:defRPr/>
            </a:pPr>
            <a:fld id="{70A62718-10B7-4CAB-AA43-82AF745A5E3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pic>
        <p:nvPicPr>
          <p:cNvPr id="9" name="Picture 8" descr="J:\Brians Documents\paladingrp\PaladinGroup-logo.png"/>
          <p:cNvPicPr>
            <a:picLocks noChangeAspect="1" noChangeArrowheads="1"/>
          </p:cNvPicPr>
          <p:nvPr userDrawn="1"/>
        </p:nvPicPr>
        <p:blipFill>
          <a:blip r:embed="rId13" cstate="print"/>
          <a:srcRect/>
          <a:stretch>
            <a:fillRect/>
          </a:stretch>
        </p:blipFill>
        <p:spPr bwMode="auto">
          <a:xfrm>
            <a:off x="7620000" y="6346018"/>
            <a:ext cx="1442080" cy="511982"/>
          </a:xfrm>
          <a:prstGeom prst="rect">
            <a:avLst/>
          </a:prstGeom>
          <a:noFill/>
          <a:ln w="9525">
            <a:noFill/>
            <a:miter lim="800000"/>
            <a:headEnd/>
            <a:tailEnd/>
          </a:ln>
        </p:spPr>
      </p:pic>
      <p:sp>
        <p:nvSpPr>
          <p:cNvPr id="11" name="Slide Number Placeholder 5"/>
          <p:cNvSpPr>
            <a:spLocks noGrp="1"/>
          </p:cNvSpPr>
          <p:nvPr>
            <p:ph type="sldNum" sz="quarter" idx="4"/>
          </p:nvPr>
        </p:nvSpPr>
        <p:spPr>
          <a:xfrm>
            <a:off x="0" y="6477000"/>
            <a:ext cx="381000"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FDABF2-8568-4284-A42E-6743BE8BA1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Chapter 6 – Physical and Environmental Security</a:t>
            </a:r>
          </a:p>
        </p:txBody>
      </p:sp>
      <p:sp>
        <p:nvSpPr>
          <p:cNvPr id="2051" name="Rectangle 3"/>
          <p:cNvSpPr>
            <a:spLocks noGrp="1" noChangeArrowheads="1"/>
          </p:cNvSpPr>
          <p:nvPr>
            <p:ph type="subTitle" idx="1"/>
          </p:nvPr>
        </p:nvSpPr>
        <p:spPr/>
        <p:txBody>
          <a:bodyPr/>
          <a:lstStyle/>
          <a:p>
            <a:pPr eaLnBrk="1" hangingPunct="1"/>
            <a:r>
              <a:rPr lang="en-US" smtClean="0"/>
              <a:t>Brian E. Brzezicki</a:t>
            </a:r>
          </a:p>
        </p:txBody>
      </p:sp>
      <p:pic>
        <p:nvPicPr>
          <p:cNvPr id="4" name="Picture 3" descr="J:\Brians Documents\paladingrp\PaladinGroup-logo.png"/>
          <p:cNvPicPr>
            <a:picLocks noChangeAspect="1" noChangeArrowheads="1"/>
          </p:cNvPicPr>
          <p:nvPr/>
        </p:nvPicPr>
        <p:blipFill>
          <a:blip r:embed="rId2" cstate="print"/>
          <a:srcRect/>
          <a:stretch>
            <a:fillRect/>
          </a:stretch>
        </p:blipFill>
        <p:spPr bwMode="auto">
          <a:xfrm>
            <a:off x="5181600" y="5334000"/>
            <a:ext cx="3810000" cy="13525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876800" y="2286000"/>
            <a:ext cx="4267200" cy="2239963"/>
          </a:xfrm>
        </p:spPr>
        <p:txBody>
          <a:bodyPr/>
          <a:lstStyle/>
          <a:p>
            <a:pPr eaLnBrk="1" hangingPunct="1"/>
            <a:r>
              <a:rPr lang="en-US" smtClean="0"/>
              <a:t>Target Hardening</a:t>
            </a:r>
          </a:p>
        </p:txBody>
      </p:sp>
      <p:pic>
        <p:nvPicPr>
          <p:cNvPr id="10243" name="Picture 4" descr="targethardening"/>
          <p:cNvPicPr>
            <a:picLocks noChangeAspect="1" noChangeArrowheads="1"/>
          </p:cNvPicPr>
          <p:nvPr/>
        </p:nvPicPr>
        <p:blipFill>
          <a:blip r:embed="rId2" cstate="print"/>
          <a:srcRect/>
          <a:stretch>
            <a:fillRect/>
          </a:stretch>
        </p:blipFill>
        <p:spPr bwMode="auto">
          <a:xfrm>
            <a:off x="228600" y="152400"/>
            <a:ext cx="4433888"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Chapter 6 - Review</a:t>
            </a:r>
            <a:endParaRPr lang="en-US" smtClean="0"/>
          </a:p>
        </p:txBody>
      </p:sp>
      <p:sp>
        <p:nvSpPr>
          <p:cNvPr id="102403" name="Rectangle 3"/>
          <p:cNvSpPr>
            <a:spLocks noGrp="1" noChangeArrowheads="1"/>
          </p:cNvSpPr>
          <p:nvPr>
            <p:ph idx="1"/>
          </p:nvPr>
        </p:nvSpPr>
        <p:spPr/>
        <p:txBody>
          <a:bodyPr/>
          <a:lstStyle/>
          <a:p>
            <a:r>
              <a:rPr lang="en-US" dirty="0" smtClean="0"/>
              <a:t>Q. In a fire soda acid removes (heat, fuel, or stop chemical combustion?)</a:t>
            </a:r>
          </a:p>
          <a:p>
            <a:endParaRPr lang="en-US" dirty="0" smtClean="0"/>
          </a:p>
          <a:p>
            <a:r>
              <a:rPr lang="en-US" dirty="0" smtClean="0"/>
              <a:t>Q. </a:t>
            </a:r>
            <a:r>
              <a:rPr lang="en-US" smtClean="0"/>
              <a:t>In a fire water removes (heat, fuel, or stop chemical combustion?)</a:t>
            </a:r>
          </a:p>
          <a:p>
            <a:endParaRPr lang="en-US" dirty="0" smtClean="0"/>
          </a:p>
          <a:p>
            <a:r>
              <a:rPr lang="en-US" dirty="0" smtClean="0"/>
              <a:t>Q. In a fire, gas is used to remove (heat, fuel, or stop chemical combustion)</a:t>
            </a:r>
          </a:p>
          <a:p>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Chapter 6 - Review</a:t>
            </a:r>
            <a:endParaRPr lang="en-US" smtClean="0"/>
          </a:p>
        </p:txBody>
      </p:sp>
      <p:sp>
        <p:nvSpPr>
          <p:cNvPr id="103427" name="Rectangle 3"/>
          <p:cNvSpPr>
            <a:spLocks noGrp="1" noChangeArrowheads="1"/>
          </p:cNvSpPr>
          <p:nvPr>
            <p:ph idx="1"/>
          </p:nvPr>
        </p:nvSpPr>
        <p:spPr/>
        <p:txBody>
          <a:bodyPr>
            <a:normAutofit fontScale="77500" lnSpcReduction="20000"/>
          </a:bodyPr>
          <a:lstStyle/>
          <a:p>
            <a:r>
              <a:rPr lang="en-US" smtClean="0"/>
              <a:t>Q. Lighting should point (away from OR towards guards)</a:t>
            </a:r>
          </a:p>
          <a:p>
            <a:endParaRPr lang="en-US" smtClean="0"/>
          </a:p>
          <a:p>
            <a:r>
              <a:rPr lang="en-US" smtClean="0"/>
              <a:t>Q. For critical security areas fences should be at least 6,7 or 8 feet high?</a:t>
            </a:r>
          </a:p>
          <a:p>
            <a:endParaRPr lang="en-US" smtClean="0"/>
          </a:p>
          <a:p>
            <a:r>
              <a:rPr lang="en-US" smtClean="0"/>
              <a:t>Q. If choosing a CCTV camera for outdoor use should it have a manual iris or an auto-iris?</a:t>
            </a:r>
          </a:p>
          <a:p>
            <a:endParaRPr lang="en-US" smtClean="0"/>
          </a:p>
          <a:p>
            <a:r>
              <a:rPr lang="en-US" smtClean="0"/>
              <a:t>Q. What type of IDS system gives off an electromagnetic field and detects as that field is disturbed</a:t>
            </a:r>
          </a:p>
          <a:p>
            <a:endParaRPr lang="en-US" smtClean="0"/>
          </a:p>
          <a:p>
            <a:r>
              <a:rPr lang="en-US" smtClean="0"/>
              <a:t>Q. What type of IDS system detects heat emanated from a human body?</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CPTED</a:t>
            </a:r>
          </a:p>
        </p:txBody>
      </p:sp>
      <p:sp>
        <p:nvSpPr>
          <p:cNvPr id="12291"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solidFill>
                  <a:srgbClr val="00B0F0"/>
                </a:solidFill>
              </a:rPr>
              <a:t>C</a:t>
            </a:r>
            <a:r>
              <a:rPr lang="en-US" dirty="0" smtClean="0"/>
              <a:t>rime </a:t>
            </a:r>
            <a:r>
              <a:rPr lang="en-US" dirty="0" smtClean="0">
                <a:solidFill>
                  <a:srgbClr val="00B0F0"/>
                </a:solidFill>
              </a:rPr>
              <a:t>P</a:t>
            </a:r>
            <a:r>
              <a:rPr lang="en-US" dirty="0" smtClean="0"/>
              <a:t>revention </a:t>
            </a:r>
            <a:r>
              <a:rPr lang="en-US" dirty="0" smtClean="0">
                <a:solidFill>
                  <a:srgbClr val="00B0F0"/>
                </a:solidFill>
              </a:rPr>
              <a:t>T</a:t>
            </a:r>
            <a:r>
              <a:rPr lang="en-US" dirty="0" smtClean="0"/>
              <a:t>hrough </a:t>
            </a:r>
            <a:r>
              <a:rPr lang="en-US" dirty="0" smtClean="0">
                <a:solidFill>
                  <a:srgbClr val="00B0F0"/>
                </a:solidFill>
              </a:rPr>
              <a:t>E</a:t>
            </a:r>
            <a:r>
              <a:rPr lang="en-US" dirty="0" smtClean="0"/>
              <a:t>nvironmental </a:t>
            </a:r>
            <a:r>
              <a:rPr lang="en-US" dirty="0" smtClean="0">
                <a:solidFill>
                  <a:srgbClr val="00B0F0"/>
                </a:solidFill>
              </a:rPr>
              <a:t>D</a:t>
            </a:r>
            <a:r>
              <a:rPr lang="en-US" dirty="0" smtClean="0"/>
              <a:t>esign </a:t>
            </a:r>
            <a:r>
              <a:rPr lang="en-US" dirty="0" smtClean="0"/>
              <a:t>– The idea is that proper design of a physical environment can reduce crime </a:t>
            </a:r>
            <a:r>
              <a:rPr lang="en-US" b="1" dirty="0" smtClean="0"/>
              <a:t>by directly affecting human behavior</a:t>
            </a:r>
            <a:r>
              <a:rPr lang="en-US" dirty="0" smtClean="0"/>
              <a:t>.* </a:t>
            </a:r>
            <a:endParaRPr lang="en-US" dirty="0" smtClean="0"/>
          </a:p>
          <a:p>
            <a:pPr lvl="1"/>
            <a:r>
              <a:rPr lang="en-US" dirty="0" smtClean="0"/>
              <a:t>CPTED </a:t>
            </a:r>
            <a:r>
              <a:rPr lang="en-US" dirty="0" smtClean="0"/>
              <a:t>provides </a:t>
            </a:r>
            <a:r>
              <a:rPr lang="en-US" dirty="0" smtClean="0"/>
              <a:t>guidance in loss and crime prevention through properly facility construction and environmental components and procedures.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CPTED</a:t>
            </a:r>
            <a:endParaRPr lang="en-US" smtClean="0"/>
          </a:p>
        </p:txBody>
      </p:sp>
      <p:sp>
        <p:nvSpPr>
          <p:cNvPr id="13315" name="Rectangle 3"/>
          <p:cNvSpPr>
            <a:spLocks noGrp="1" noChangeArrowheads="1"/>
          </p:cNvSpPr>
          <p:nvPr>
            <p:ph idx="1"/>
          </p:nvPr>
        </p:nvSpPr>
        <p:spPr/>
        <p:txBody>
          <a:bodyPr>
            <a:normAutofit fontScale="92500" lnSpcReduction="20000"/>
          </a:bodyPr>
          <a:lstStyle/>
          <a:p>
            <a:r>
              <a:rPr lang="en-US" dirty="0" smtClean="0"/>
              <a:t>CPTED concepts have been used since the 1960s and have advanced as environments and crime has advanced. </a:t>
            </a:r>
          </a:p>
          <a:p>
            <a:r>
              <a:rPr lang="en-US" dirty="0" smtClean="0"/>
              <a:t>CPTED looks at the components that make up the relationship between humans and their environment and tries to </a:t>
            </a:r>
            <a:r>
              <a:rPr lang="en-US" i="1" dirty="0" smtClean="0"/>
              <a:t>influence behavior by creating a environment that naturally discourages crime.</a:t>
            </a:r>
          </a:p>
          <a:p>
            <a:r>
              <a:rPr lang="en-US" dirty="0" smtClean="0"/>
              <a:t>CPTED is not just used for corporate security but also for building neighborhoods etc</a:t>
            </a:r>
            <a:r>
              <a:rPr lang="en-US" dirty="0" smtClean="0"/>
              <a:t>.</a:t>
            </a:r>
            <a:endParaRPr lang="en-US" dirty="0" smtClean="0"/>
          </a:p>
          <a:p>
            <a:r>
              <a:rPr lang="en-US" dirty="0" smtClean="0"/>
              <a:t>(some examples CPTED guidelines are next)</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CPTED guidelines</a:t>
            </a:r>
          </a:p>
        </p:txBody>
      </p:sp>
      <p:sp>
        <p:nvSpPr>
          <p:cNvPr id="14339" name="Rectangle 3"/>
          <p:cNvSpPr>
            <a:spLocks noGrp="1" noChangeArrowheads="1"/>
          </p:cNvSpPr>
          <p:nvPr>
            <p:ph idx="1"/>
          </p:nvPr>
        </p:nvSpPr>
        <p:spPr>
          <a:xfrm>
            <a:off x="228600" y="1524000"/>
            <a:ext cx="8686800" cy="5181600"/>
          </a:xfrm>
        </p:spPr>
        <p:txBody>
          <a:bodyPr>
            <a:normAutofit lnSpcReduction="10000"/>
          </a:bodyPr>
          <a:lstStyle/>
          <a:p>
            <a:pPr eaLnBrk="1" hangingPunct="1">
              <a:buFontTx/>
              <a:buNone/>
            </a:pPr>
            <a:r>
              <a:rPr lang="en-US" sz="2800" dirty="0" smtClean="0"/>
              <a:t>Examples</a:t>
            </a:r>
          </a:p>
          <a:p>
            <a:pPr eaLnBrk="1" hangingPunct="1"/>
            <a:r>
              <a:rPr lang="en-US" sz="2800" dirty="0" smtClean="0"/>
              <a:t>Hedges and planters should not be more than 2.5 feet tall.</a:t>
            </a:r>
          </a:p>
          <a:p>
            <a:pPr eaLnBrk="1" hangingPunct="1"/>
            <a:r>
              <a:rPr lang="en-US" sz="2800" dirty="0" smtClean="0"/>
              <a:t>Data center should be at the center of a facility.</a:t>
            </a:r>
          </a:p>
          <a:p>
            <a:pPr eaLnBrk="1" hangingPunct="1"/>
            <a:r>
              <a:rPr lang="en-US" sz="2800" dirty="0" smtClean="0"/>
              <a:t>Street furniture should encourage people to site and watch what is going around them.</a:t>
            </a:r>
          </a:p>
          <a:p>
            <a:pPr eaLnBrk="1" hangingPunct="1"/>
            <a:r>
              <a:rPr lang="en-US" sz="2800" dirty="0" smtClean="0"/>
              <a:t>Landscaping should not provide places to hide.</a:t>
            </a:r>
          </a:p>
          <a:p>
            <a:pPr eaLnBrk="1" hangingPunct="1"/>
            <a:r>
              <a:rPr lang="en-US" sz="2800" dirty="0" smtClean="0"/>
              <a:t>Put CCTV camera in plain view so criminals are aware they are being watched and recorded</a:t>
            </a:r>
            <a:r>
              <a:rPr lang="en-US" sz="2800" dirty="0" smtClean="0"/>
              <a:t>.</a:t>
            </a:r>
          </a:p>
          <a:p>
            <a:pPr eaLnBrk="1" hangingPunct="1"/>
            <a:endParaRPr lang="en-US" sz="2800" dirty="0" smtClean="0"/>
          </a:p>
          <a:p>
            <a:pPr eaLnBrk="1" hangingPunct="1">
              <a:buNone/>
            </a:pPr>
            <a:r>
              <a:rPr lang="en-US" sz="2800" dirty="0" smtClean="0"/>
              <a:t>Be able to determined what type of physical countermeasure are influenced by CPTED</a:t>
            </a: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CPTED</a:t>
            </a:r>
          </a:p>
        </p:txBody>
      </p:sp>
      <p:sp>
        <p:nvSpPr>
          <p:cNvPr id="15363" name="Rectangle 3"/>
          <p:cNvSpPr>
            <a:spLocks noGrp="1" noChangeArrowheads="1"/>
          </p:cNvSpPr>
          <p:nvPr>
            <p:ph idx="1"/>
          </p:nvPr>
        </p:nvSpPr>
        <p:spPr>
          <a:xfrm>
            <a:off x="228600" y="1600200"/>
            <a:ext cx="8763000" cy="5029200"/>
          </a:xfrm>
        </p:spPr>
        <p:txBody>
          <a:bodyPr/>
          <a:lstStyle/>
          <a:p>
            <a:pPr eaLnBrk="1" hangingPunct="1">
              <a:buFontTx/>
              <a:buNone/>
            </a:pPr>
            <a:r>
              <a:rPr lang="en-US" dirty="0" smtClean="0"/>
              <a:t>CPTED provides three main strategies to bring together physical environment and social behavior to increase overall protection</a:t>
            </a:r>
            <a:r>
              <a:rPr lang="en-US" dirty="0" smtClean="0"/>
              <a:t>:</a:t>
            </a:r>
          </a:p>
          <a:p>
            <a:pPr eaLnBrk="1" hangingPunct="1">
              <a:buFontTx/>
              <a:buNone/>
            </a:pPr>
            <a:endParaRPr lang="en-US" dirty="0" smtClean="0"/>
          </a:p>
          <a:p>
            <a:pPr eaLnBrk="1" hangingPunct="1">
              <a:buFontTx/>
              <a:buNone/>
            </a:pPr>
            <a:r>
              <a:rPr lang="en-US" dirty="0" smtClean="0"/>
              <a:t>We will talk about these strategies on the upcoming slides.</a:t>
            </a:r>
            <a:endParaRPr lang="en-US" dirty="0" smtClean="0"/>
          </a:p>
          <a:p>
            <a:pPr eaLnBrk="1" hangingPunct="1"/>
            <a:r>
              <a:rPr lang="en-US" dirty="0" smtClean="0"/>
              <a:t>Natural Access </a:t>
            </a:r>
            <a:r>
              <a:rPr lang="en-US" dirty="0" smtClean="0"/>
              <a:t>Control*</a:t>
            </a:r>
            <a:endParaRPr lang="en-US" dirty="0" smtClean="0"/>
          </a:p>
          <a:p>
            <a:pPr eaLnBrk="1" hangingPunct="1"/>
            <a:r>
              <a:rPr lang="en-US" dirty="0" smtClean="0"/>
              <a:t>Natural </a:t>
            </a:r>
            <a:r>
              <a:rPr lang="en-US" dirty="0" smtClean="0"/>
              <a:t>Surveillance*</a:t>
            </a:r>
            <a:endParaRPr lang="en-US" dirty="0" smtClean="0"/>
          </a:p>
          <a:p>
            <a:pPr eaLnBrk="1" hangingPunct="1"/>
            <a:r>
              <a:rPr lang="en-US" dirty="0" smtClean="0"/>
              <a:t>Territorial </a:t>
            </a:r>
            <a:r>
              <a:rPr lang="en-US" dirty="0" smtClean="0"/>
              <a:t>reinforcement*</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CPTED (Natural Access Control)</a:t>
            </a:r>
            <a:endParaRPr lang="en-US" smtClean="0"/>
          </a:p>
        </p:txBody>
      </p:sp>
      <p:sp>
        <p:nvSpPr>
          <p:cNvPr id="16387" name="Rectangle 3"/>
          <p:cNvSpPr>
            <a:spLocks noGrp="1" noChangeArrowheads="1"/>
          </p:cNvSpPr>
          <p:nvPr>
            <p:ph idx="1"/>
          </p:nvPr>
        </p:nvSpPr>
        <p:spPr/>
        <p:txBody>
          <a:bodyPr>
            <a:normAutofit lnSpcReduction="10000"/>
          </a:bodyPr>
          <a:lstStyle/>
          <a:p>
            <a:pPr>
              <a:buNone/>
            </a:pPr>
            <a:r>
              <a:rPr lang="en-US" dirty="0" smtClean="0"/>
              <a:t>Natural Access Control – tries to controls flow of  people entering and leaving a space by the placement of doors, fences, lighting and landscaping.</a:t>
            </a:r>
          </a:p>
          <a:p>
            <a:pPr lvl="1"/>
            <a:r>
              <a:rPr lang="en-US" dirty="0" smtClean="0"/>
              <a:t>Clear lines of sight and transparency are used to discouraged potential offenders.</a:t>
            </a:r>
          </a:p>
          <a:p>
            <a:pPr lvl="1"/>
            <a:r>
              <a:rPr lang="en-US" dirty="0" smtClean="0"/>
              <a:t>Natural barriers can be used to create physical security zones</a:t>
            </a:r>
          </a:p>
          <a:p>
            <a:pPr lvl="1"/>
            <a:r>
              <a:rPr lang="en-US" dirty="0" smtClean="0"/>
              <a:t>Methods are natural or organic, not target hardening</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CPTED (Natural Surveillance)</a:t>
            </a:r>
            <a:endParaRPr lang="en-US" smtClean="0"/>
          </a:p>
        </p:txBody>
      </p:sp>
      <p:sp>
        <p:nvSpPr>
          <p:cNvPr id="17411" name="Rectangle 3"/>
          <p:cNvSpPr>
            <a:spLocks noGrp="1" noChangeArrowheads="1"/>
          </p:cNvSpPr>
          <p:nvPr>
            <p:ph idx="1"/>
          </p:nvPr>
        </p:nvSpPr>
        <p:spPr/>
        <p:txBody>
          <a:bodyPr/>
          <a:lstStyle/>
          <a:p>
            <a:pPr>
              <a:buNone/>
            </a:pPr>
            <a:r>
              <a:rPr lang="en-US" dirty="0" smtClean="0"/>
              <a:t>Natural Surveillance attempts to discourage criminals by providing many ways for others to observe potential criminal behavior.</a:t>
            </a:r>
          </a:p>
          <a:p>
            <a:pPr>
              <a:buNone/>
            </a:pPr>
            <a:endParaRPr lang="en-US" dirty="0" smtClean="0"/>
          </a:p>
          <a:p>
            <a:pPr>
              <a:buNone/>
            </a:pPr>
            <a:r>
              <a:rPr lang="en-US" dirty="0" smtClean="0"/>
              <a:t>Examples:</a:t>
            </a:r>
          </a:p>
          <a:p>
            <a:pPr lvl="1"/>
            <a:r>
              <a:rPr lang="en-US" dirty="0" smtClean="0"/>
              <a:t>Benches</a:t>
            </a:r>
          </a:p>
          <a:p>
            <a:pPr lvl="1"/>
            <a:r>
              <a:rPr lang="en-US" dirty="0" smtClean="0"/>
              <a:t>Parks and other public areas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mtClean="0"/>
              <a:t>CPTED (Territorial Reinforcement)</a:t>
            </a:r>
            <a:endParaRPr lang="en-US" smtClean="0"/>
          </a:p>
        </p:txBody>
      </p:sp>
      <p:sp>
        <p:nvSpPr>
          <p:cNvPr id="18435" name="Rectangle 3"/>
          <p:cNvSpPr>
            <a:spLocks noGrp="1" noChangeArrowheads="1"/>
          </p:cNvSpPr>
          <p:nvPr>
            <p:ph idx="1"/>
          </p:nvPr>
        </p:nvSpPr>
        <p:spPr/>
        <p:txBody>
          <a:bodyPr>
            <a:normAutofit lnSpcReduction="10000"/>
          </a:bodyPr>
          <a:lstStyle/>
          <a:p>
            <a:pPr>
              <a:buNone/>
            </a:pPr>
            <a:r>
              <a:rPr lang="en-US" dirty="0" smtClean="0"/>
              <a:t>Creating a space that emphasizes a organizations sphere of influence</a:t>
            </a:r>
            <a:r>
              <a:rPr lang="en-US" dirty="0" smtClean="0"/>
              <a:t>*</a:t>
            </a:r>
            <a:r>
              <a:rPr lang="en-US" dirty="0" smtClean="0"/>
              <a:t> so employees feel ownership of that space. The idea is that they will “protect” the environment (report suspicious activities, never directly intervene). It can also make criminals feel vulnerable or feel that they do not belong there.</a:t>
            </a:r>
          </a:p>
          <a:p>
            <a:endParaRPr lang="en-US" dirty="0" smtClean="0"/>
          </a:p>
          <a:p>
            <a:pPr>
              <a:buNone/>
            </a:pPr>
            <a:r>
              <a:rPr lang="en-US" dirty="0" smtClean="0"/>
              <a:t>Some examples are listed on the next page</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mtClean="0"/>
              <a:t>CPTED (Territorial Reinforcement)</a:t>
            </a:r>
            <a:endParaRPr lang="en-US" smtClean="0"/>
          </a:p>
        </p:txBody>
      </p:sp>
      <p:sp>
        <p:nvSpPr>
          <p:cNvPr id="19459" name="Rectangle 3"/>
          <p:cNvSpPr>
            <a:spLocks noGrp="1" noChangeArrowheads="1"/>
          </p:cNvSpPr>
          <p:nvPr>
            <p:ph idx="1"/>
          </p:nvPr>
        </p:nvSpPr>
        <p:spPr/>
        <p:txBody>
          <a:bodyPr/>
          <a:lstStyle/>
          <a:p>
            <a:r>
              <a:rPr lang="en-US" smtClean="0"/>
              <a:t>Decorated Walls</a:t>
            </a:r>
          </a:p>
          <a:p>
            <a:r>
              <a:rPr lang="en-US" smtClean="0"/>
              <a:t>Fences</a:t>
            </a:r>
          </a:p>
          <a:p>
            <a:r>
              <a:rPr lang="en-US" smtClean="0"/>
              <a:t>Landscaping</a:t>
            </a:r>
          </a:p>
          <a:p>
            <a:r>
              <a:rPr lang="en-US" smtClean="0"/>
              <a:t>Lights</a:t>
            </a:r>
          </a:p>
          <a:p>
            <a:r>
              <a:rPr lang="en-US" smtClean="0"/>
              <a:t>Flags</a:t>
            </a:r>
          </a:p>
          <a:p>
            <a:r>
              <a:rPr lang="en-US" smtClean="0"/>
              <a:t>Company signs</a:t>
            </a:r>
          </a:p>
          <a:p>
            <a:r>
              <a:rPr lang="en-US" smtClean="0"/>
              <a:t>Decorative sidewalks</a:t>
            </a:r>
          </a:p>
          <a:p>
            <a:r>
              <a:rPr lang="en-US" smtClean="0"/>
              <a:t>Company “activities” (i.e.. Barbeques)</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t>Good approach to Physical Security</a:t>
            </a:r>
          </a:p>
        </p:txBody>
      </p:sp>
      <p:sp>
        <p:nvSpPr>
          <p:cNvPr id="20483"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A good approach is to design generically using CPTED </a:t>
            </a:r>
            <a:r>
              <a:rPr lang="en-US" dirty="0" smtClean="0"/>
              <a:t>first and </a:t>
            </a:r>
            <a:r>
              <a:rPr lang="en-US" dirty="0" smtClean="0"/>
              <a:t>then apply target hardening concepts where appropriate.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smtClean="0"/>
              <a:t>Physical and Environmental Security</a:t>
            </a:r>
            <a:endParaRPr lang="en-US" smtClean="0"/>
          </a:p>
        </p:txBody>
      </p:sp>
      <p:sp>
        <p:nvSpPr>
          <p:cNvPr id="3075" name="Rectangle 3"/>
          <p:cNvSpPr>
            <a:spLocks noGrp="1" noChangeArrowheads="1"/>
          </p:cNvSpPr>
          <p:nvPr>
            <p:ph idx="1"/>
          </p:nvPr>
        </p:nvSpPr>
        <p:spPr/>
        <p:txBody>
          <a:bodyPr>
            <a:normAutofit fontScale="85000" lnSpcReduction="20000"/>
          </a:bodyPr>
          <a:lstStyle/>
          <a:p>
            <a:pPr>
              <a:buNone/>
            </a:pPr>
            <a:r>
              <a:rPr lang="en-US" dirty="0" smtClean="0"/>
              <a:t>Physical security is extremely important. There is no point in technical and administrative security controls if someone can simply bypass them from physically accessing systems.</a:t>
            </a:r>
          </a:p>
          <a:p>
            <a:r>
              <a:rPr lang="en-US" dirty="0" smtClean="0"/>
              <a:t>Physical security is harder today as systems are more distributed and complex.</a:t>
            </a:r>
          </a:p>
          <a:p>
            <a:r>
              <a:rPr lang="en-US" dirty="0" smtClean="0"/>
              <a:t>Not just about protecting data, but more importantly PEOPLE! (remember safety is always issues #1*)</a:t>
            </a:r>
          </a:p>
          <a:p>
            <a:r>
              <a:rPr lang="en-US" dirty="0" smtClean="0"/>
              <a:t>Often physical security is an afterthought when building new facilities. </a:t>
            </a:r>
            <a:r>
              <a:rPr lang="en-US" dirty="0" smtClean="0">
                <a:sym typeface="Wingdings" pitchFamily="2" charset="2"/>
              </a:rPr>
              <a:t></a:t>
            </a:r>
          </a:p>
          <a:p>
            <a:r>
              <a:rPr lang="en-US" dirty="0" smtClean="0"/>
              <a:t>Lawsuits against companies CAN be filed if a company does not take adequate physical security measures.</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Security Zones</a:t>
            </a:r>
          </a:p>
        </p:txBody>
      </p:sp>
      <p:sp>
        <p:nvSpPr>
          <p:cNvPr id="21507" name="Rectangle 3"/>
          <p:cNvSpPr>
            <a:spLocks noGrp="1" noChangeArrowheads="1"/>
          </p:cNvSpPr>
          <p:nvPr>
            <p:ph idx="1"/>
          </p:nvPr>
        </p:nvSpPr>
        <p:spPr>
          <a:xfrm>
            <a:off x="152400" y="1371600"/>
            <a:ext cx="8839200" cy="990600"/>
          </a:xfrm>
        </p:spPr>
        <p:txBody>
          <a:bodyPr>
            <a:normAutofit lnSpcReduction="10000"/>
          </a:bodyPr>
          <a:lstStyle/>
          <a:p>
            <a:pPr eaLnBrk="1" hangingPunct="1">
              <a:lnSpc>
                <a:spcPct val="90000"/>
              </a:lnSpc>
            </a:pPr>
            <a:r>
              <a:rPr lang="en-US" dirty="0" smtClean="0"/>
              <a:t>Zones are used to physically separate areas into different security areas.</a:t>
            </a:r>
          </a:p>
          <a:p>
            <a:pPr eaLnBrk="1" hangingPunct="1">
              <a:lnSpc>
                <a:spcPct val="90000"/>
              </a:lnSpc>
              <a:buFontTx/>
              <a:buNone/>
            </a:pPr>
            <a:endParaRPr lang="en-US" dirty="0" smtClean="0"/>
          </a:p>
        </p:txBody>
      </p:sp>
      <p:pic>
        <p:nvPicPr>
          <p:cNvPr id="21508" name="Picture 4" descr="security-zones"/>
          <p:cNvPicPr>
            <a:picLocks noChangeAspect="1" noChangeArrowheads="1"/>
          </p:cNvPicPr>
          <p:nvPr/>
        </p:nvPicPr>
        <p:blipFill>
          <a:blip r:embed="rId2" cstate="print"/>
          <a:srcRect t="82854"/>
          <a:stretch>
            <a:fillRect/>
          </a:stretch>
        </p:blipFill>
        <p:spPr bwMode="auto">
          <a:xfrm>
            <a:off x="228600" y="6019800"/>
            <a:ext cx="3783013" cy="709613"/>
          </a:xfrm>
          <a:prstGeom prst="rect">
            <a:avLst/>
          </a:prstGeom>
          <a:noFill/>
          <a:ln w="9525">
            <a:noFill/>
            <a:miter lim="800000"/>
            <a:headEnd/>
            <a:tailEnd/>
          </a:ln>
        </p:spPr>
      </p:pic>
      <p:sp>
        <p:nvSpPr>
          <p:cNvPr id="21509" name="Text Box 5"/>
          <p:cNvSpPr txBox="1">
            <a:spLocks noChangeArrowheads="1"/>
          </p:cNvSpPr>
          <p:nvPr/>
        </p:nvSpPr>
        <p:spPr bwMode="auto">
          <a:xfrm>
            <a:off x="4114800" y="2819400"/>
            <a:ext cx="4876800" cy="3260725"/>
          </a:xfrm>
          <a:prstGeom prst="rect">
            <a:avLst/>
          </a:prstGeom>
          <a:noFill/>
          <a:ln w="9525">
            <a:noFill/>
            <a:miter lim="800000"/>
            <a:headEnd/>
            <a:tailEnd/>
          </a:ln>
        </p:spPr>
        <p:txBody>
          <a:bodyPr>
            <a:spAutoFit/>
          </a:bodyPr>
          <a:lstStyle/>
          <a:p>
            <a:pPr algn="l">
              <a:spcBef>
                <a:spcPct val="50000"/>
              </a:spcBef>
              <a:buFontTx/>
              <a:buChar char="•"/>
            </a:pPr>
            <a:r>
              <a:rPr lang="en-US" sz="3200"/>
              <a:t>Each inner level becomes more restricted and more secure</a:t>
            </a:r>
          </a:p>
          <a:p>
            <a:pPr algn="l">
              <a:spcBef>
                <a:spcPct val="50000"/>
              </a:spcBef>
              <a:buFontTx/>
              <a:buChar char="•"/>
            </a:pPr>
            <a:r>
              <a:rPr lang="en-US" sz="3200"/>
              <a:t>Stronger Access Control and Monitoring at the entry point to each zone</a:t>
            </a:r>
          </a:p>
        </p:txBody>
      </p:sp>
      <p:pic>
        <p:nvPicPr>
          <p:cNvPr id="6" name="Picture 4" descr="security-zones"/>
          <p:cNvPicPr>
            <a:picLocks noChangeAspect="1" noChangeArrowheads="1"/>
          </p:cNvPicPr>
          <p:nvPr/>
        </p:nvPicPr>
        <p:blipFill>
          <a:blip r:embed="rId2" cstate="print"/>
          <a:srcRect t="62601"/>
          <a:stretch>
            <a:fillRect/>
          </a:stretch>
        </p:blipFill>
        <p:spPr bwMode="auto">
          <a:xfrm>
            <a:off x="228600" y="5181600"/>
            <a:ext cx="3783013" cy="1547813"/>
          </a:xfrm>
          <a:prstGeom prst="rect">
            <a:avLst/>
          </a:prstGeom>
          <a:noFill/>
          <a:ln w="9525">
            <a:noFill/>
            <a:miter lim="800000"/>
            <a:headEnd/>
            <a:tailEnd/>
          </a:ln>
        </p:spPr>
      </p:pic>
      <p:pic>
        <p:nvPicPr>
          <p:cNvPr id="7" name="Picture 4" descr="security-zones"/>
          <p:cNvPicPr>
            <a:picLocks noChangeAspect="1" noChangeArrowheads="1"/>
          </p:cNvPicPr>
          <p:nvPr/>
        </p:nvPicPr>
        <p:blipFill>
          <a:blip r:embed="rId2" cstate="print"/>
          <a:srcRect t="46030"/>
          <a:stretch>
            <a:fillRect/>
          </a:stretch>
        </p:blipFill>
        <p:spPr bwMode="auto">
          <a:xfrm>
            <a:off x="228600" y="4495800"/>
            <a:ext cx="3783013" cy="2233613"/>
          </a:xfrm>
          <a:prstGeom prst="rect">
            <a:avLst/>
          </a:prstGeom>
          <a:noFill/>
          <a:ln w="9525">
            <a:noFill/>
            <a:miter lim="800000"/>
            <a:headEnd/>
            <a:tailEnd/>
          </a:ln>
        </p:spPr>
      </p:pic>
      <p:pic>
        <p:nvPicPr>
          <p:cNvPr id="8" name="Picture 4" descr="security-zones"/>
          <p:cNvPicPr>
            <a:picLocks noChangeAspect="1" noChangeArrowheads="1"/>
          </p:cNvPicPr>
          <p:nvPr/>
        </p:nvPicPr>
        <p:blipFill>
          <a:blip r:embed="rId2" cstate="print"/>
          <a:srcRect/>
          <a:stretch>
            <a:fillRect/>
          </a:stretch>
        </p:blipFill>
        <p:spPr bwMode="auto">
          <a:xfrm>
            <a:off x="228600" y="2590800"/>
            <a:ext cx="3783013" cy="4138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Designing a Physical Security Program</a:t>
            </a:r>
            <a:endParaRPr lang="en-US" smtClean="0"/>
          </a:p>
        </p:txBody>
      </p:sp>
      <p:sp>
        <p:nvSpPr>
          <p:cNvPr id="22531" name="Rectangle 3"/>
          <p:cNvSpPr>
            <a:spLocks noGrp="1" noChangeArrowheads="1"/>
          </p:cNvSpPr>
          <p:nvPr>
            <p:ph idx="1"/>
          </p:nvPr>
        </p:nvSpPr>
        <p:spPr/>
        <p:txBody>
          <a:bodyPr>
            <a:normAutofit lnSpcReduction="10000"/>
          </a:bodyPr>
          <a:lstStyle/>
          <a:p>
            <a:pPr>
              <a:buNone/>
            </a:pPr>
            <a:r>
              <a:rPr lang="en-US" dirty="0" smtClean="0"/>
              <a:t>When designing a physical security program you must consider the following</a:t>
            </a:r>
          </a:p>
          <a:p>
            <a:r>
              <a:rPr lang="en-US" dirty="0" smtClean="0"/>
              <a:t>HVAC systems</a:t>
            </a:r>
          </a:p>
          <a:p>
            <a:r>
              <a:rPr lang="en-US" dirty="0" smtClean="0"/>
              <a:t>Construction materials</a:t>
            </a:r>
          </a:p>
          <a:p>
            <a:r>
              <a:rPr lang="en-US" dirty="0" smtClean="0"/>
              <a:t>Power distribution systems</a:t>
            </a:r>
          </a:p>
          <a:p>
            <a:r>
              <a:rPr lang="en-US" dirty="0" smtClean="0"/>
              <a:t>Communications lines</a:t>
            </a:r>
          </a:p>
          <a:p>
            <a:r>
              <a:rPr lang="en-US" dirty="0" smtClean="0"/>
              <a:t>Hazardous materials</a:t>
            </a:r>
          </a:p>
          <a:p>
            <a:r>
              <a:rPr lang="en-US" dirty="0" smtClean="0"/>
              <a:t>Proximity to airports, highways, roads</a:t>
            </a:r>
          </a:p>
          <a:p>
            <a:r>
              <a:rPr lang="en-US" dirty="0" smtClean="0"/>
              <a:t>Proximity to emergency service</a:t>
            </a:r>
          </a:p>
          <a:p>
            <a:r>
              <a:rPr lang="en-US" dirty="0" smtClean="0"/>
              <a:t>etc</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Facilities</a:t>
            </a:r>
            <a:endParaRPr lang="en-US" dirty="0" smtClean="0"/>
          </a:p>
        </p:txBody>
      </p:sp>
      <p:sp>
        <p:nvSpPr>
          <p:cNvPr id="23555" name="Rectangle 3"/>
          <p:cNvSpPr>
            <a:spLocks noGrp="1" noChangeArrowheads="1"/>
          </p:cNvSpPr>
          <p:nvPr>
            <p:ph idx="1"/>
          </p:nvPr>
        </p:nvSpPr>
        <p:spPr/>
        <p:txBody>
          <a:bodyPr>
            <a:normAutofit fontScale="77500" lnSpcReduction="20000"/>
          </a:bodyPr>
          <a:lstStyle/>
          <a:p>
            <a:pPr>
              <a:buNone/>
            </a:pPr>
            <a:r>
              <a:rPr lang="en-US" dirty="0" smtClean="0"/>
              <a:t>When building a new facility there are several considerations</a:t>
            </a:r>
          </a:p>
          <a:p>
            <a:r>
              <a:rPr lang="en-US" dirty="0" smtClean="0"/>
              <a:t>Visibility</a:t>
            </a:r>
          </a:p>
          <a:p>
            <a:r>
              <a:rPr lang="en-US" dirty="0" smtClean="0"/>
              <a:t>Surrounding area and external entities</a:t>
            </a:r>
          </a:p>
          <a:p>
            <a:pPr lvl="1"/>
            <a:r>
              <a:rPr lang="en-US" dirty="0" smtClean="0"/>
              <a:t>Crime rate</a:t>
            </a:r>
          </a:p>
          <a:p>
            <a:pPr lvl="1"/>
            <a:r>
              <a:rPr lang="en-US" dirty="0" smtClean="0"/>
              <a:t>Proximity to police, medical and fire stations</a:t>
            </a:r>
          </a:p>
          <a:p>
            <a:r>
              <a:rPr lang="en-US" dirty="0" smtClean="0"/>
              <a:t>Accessibility</a:t>
            </a:r>
          </a:p>
          <a:p>
            <a:pPr lvl="1"/>
            <a:r>
              <a:rPr lang="en-US" dirty="0" smtClean="0"/>
              <a:t>Roads/access</a:t>
            </a:r>
          </a:p>
          <a:p>
            <a:pPr lvl="1"/>
            <a:r>
              <a:rPr lang="en-US" dirty="0" smtClean="0"/>
              <a:t>Traffic</a:t>
            </a:r>
          </a:p>
          <a:p>
            <a:pPr lvl="1"/>
            <a:r>
              <a:rPr lang="en-US" dirty="0" smtClean="0"/>
              <a:t>Proximity to airports etc.</a:t>
            </a:r>
          </a:p>
          <a:p>
            <a:r>
              <a:rPr lang="en-US" dirty="0" smtClean="0"/>
              <a:t>Natural disasters</a:t>
            </a:r>
          </a:p>
          <a:p>
            <a:pPr lvl="1"/>
            <a:r>
              <a:rPr lang="en-US" dirty="0" smtClean="0"/>
              <a:t>Probability of floods, hurricanes</a:t>
            </a:r>
          </a:p>
          <a:p>
            <a:pPr lvl="1"/>
            <a:r>
              <a:rPr lang="en-US" dirty="0" smtClean="0"/>
              <a:t>Hazardous terrain (mudslides, falling rocks (really?!?), excessive snow or rain)</a:t>
            </a:r>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Construction</a:t>
            </a:r>
            <a:endParaRPr lang="en-US" smtClean="0"/>
          </a:p>
        </p:txBody>
      </p:sp>
      <p:sp>
        <p:nvSpPr>
          <p:cNvPr id="24579" name="Rectangle 3"/>
          <p:cNvSpPr>
            <a:spLocks noGrp="1" noChangeArrowheads="1"/>
          </p:cNvSpPr>
          <p:nvPr>
            <p:ph idx="1"/>
          </p:nvPr>
        </p:nvSpPr>
        <p:spPr/>
        <p:txBody>
          <a:bodyPr/>
          <a:lstStyle/>
          <a:p>
            <a:pPr>
              <a:buNone/>
            </a:pPr>
            <a:r>
              <a:rPr lang="en-US" dirty="0" smtClean="0"/>
              <a:t>Different considerations need to be considered when building a facility depending on what the facility is trying to protect and. For example (if documents are stored, fire-resistant materials should be used)</a:t>
            </a:r>
          </a:p>
          <a:p>
            <a:pPr lvl="1"/>
            <a:r>
              <a:rPr lang="en-US" dirty="0" smtClean="0"/>
              <a:t>(read the bullet points on 418/419) you should memorize these.</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Entry Points</a:t>
            </a:r>
            <a:endParaRPr lang="en-US" smtClean="0"/>
          </a:p>
        </p:txBody>
      </p:sp>
      <p:sp>
        <p:nvSpPr>
          <p:cNvPr id="25603" name="Rectangle 3"/>
          <p:cNvSpPr>
            <a:spLocks noGrp="1" noChangeArrowheads="1"/>
          </p:cNvSpPr>
          <p:nvPr>
            <p:ph idx="1"/>
          </p:nvPr>
        </p:nvSpPr>
        <p:spPr/>
        <p:txBody>
          <a:bodyPr/>
          <a:lstStyle/>
          <a:p>
            <a:r>
              <a:rPr lang="en-US" dirty="0" smtClean="0"/>
              <a:t>Entry points into a building or control zone must be secured. </a:t>
            </a:r>
          </a:p>
          <a:p>
            <a:pPr lvl="1"/>
            <a:r>
              <a:rPr lang="en-US" dirty="0" smtClean="0"/>
              <a:t>including windows</a:t>
            </a:r>
          </a:p>
          <a:p>
            <a:pPr lvl="1"/>
            <a:r>
              <a:rPr lang="en-US" dirty="0" smtClean="0"/>
              <a:t>Including ventilation ducts etc.</a:t>
            </a:r>
          </a:p>
          <a:p>
            <a:endParaRPr lang="en-US" dirty="0" smtClean="0"/>
          </a:p>
          <a:p>
            <a:r>
              <a:rPr lang="en-US" dirty="0" smtClean="0"/>
              <a:t>All components of a door should be equally as strong (hinges, door construction) as security is only as good as the weakest link</a:t>
            </a:r>
          </a:p>
          <a:p>
            <a:pPr>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Doors</a:t>
            </a:r>
            <a:endParaRPr lang="en-US" smtClean="0"/>
          </a:p>
        </p:txBody>
      </p:sp>
      <p:sp>
        <p:nvSpPr>
          <p:cNvPr id="26627" name="Rectangle 3"/>
          <p:cNvSpPr>
            <a:spLocks noGrp="1" noChangeArrowheads="1"/>
          </p:cNvSpPr>
          <p:nvPr>
            <p:ph idx="1"/>
          </p:nvPr>
        </p:nvSpPr>
        <p:spPr/>
        <p:txBody>
          <a:bodyPr/>
          <a:lstStyle/>
          <a:p>
            <a:r>
              <a:rPr lang="en-US" dirty="0" smtClean="0"/>
              <a:t>Fire codes dictate that exit bars be on doors.</a:t>
            </a:r>
          </a:p>
          <a:p>
            <a:r>
              <a:rPr lang="en-US" dirty="0" smtClean="0"/>
              <a:t>Doors can be hollow core or solid core, hollow core doors should only be user internally*.</a:t>
            </a:r>
          </a:p>
          <a:p>
            <a:r>
              <a:rPr lang="en-US" dirty="0" smtClean="0"/>
              <a:t>Doors with automatic locks can be</a:t>
            </a:r>
          </a:p>
          <a:p>
            <a:pPr lvl="1"/>
            <a:r>
              <a:rPr lang="en-US" dirty="0" smtClean="0"/>
              <a:t>Fail safe* - what does this mean?</a:t>
            </a:r>
          </a:p>
          <a:p>
            <a:pPr lvl="1"/>
            <a:r>
              <a:rPr lang="en-US" dirty="0" smtClean="0"/>
              <a:t>Fail secure* - what does this mean?</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Man </a:t>
            </a:r>
            <a:r>
              <a:rPr lang="en-US" dirty="0" smtClean="0"/>
              <a:t>Trap*</a:t>
            </a:r>
            <a:endParaRPr lang="en-US" dirty="0" smtClean="0"/>
          </a:p>
        </p:txBody>
      </p:sp>
      <p:pic>
        <p:nvPicPr>
          <p:cNvPr id="27651" name="Picture 3" descr="mantrap"/>
          <p:cNvPicPr>
            <a:picLocks noChangeAspect="1" noChangeArrowheads="1"/>
          </p:cNvPicPr>
          <p:nvPr/>
        </p:nvPicPr>
        <p:blipFill>
          <a:blip r:embed="rId2" cstate="print"/>
          <a:srcRect/>
          <a:stretch>
            <a:fillRect/>
          </a:stretch>
        </p:blipFill>
        <p:spPr bwMode="auto">
          <a:xfrm>
            <a:off x="2362200" y="2133600"/>
            <a:ext cx="3957638"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Windows</a:t>
            </a:r>
            <a:endParaRPr lang="en-US" smtClean="0"/>
          </a:p>
        </p:txBody>
      </p:sp>
      <p:sp>
        <p:nvSpPr>
          <p:cNvPr id="28675" name="Rectangle 3"/>
          <p:cNvSpPr>
            <a:spLocks noGrp="1" noChangeArrowheads="1"/>
          </p:cNvSpPr>
          <p:nvPr>
            <p:ph idx="1"/>
          </p:nvPr>
        </p:nvSpPr>
        <p:spPr/>
        <p:txBody>
          <a:bodyPr>
            <a:normAutofit fontScale="92500"/>
          </a:bodyPr>
          <a:lstStyle/>
          <a:p>
            <a:pPr>
              <a:buNone/>
            </a:pPr>
            <a:r>
              <a:rPr lang="en-US" dirty="0" smtClean="0"/>
              <a:t>There are different type of windows that you should now about*</a:t>
            </a:r>
          </a:p>
          <a:p>
            <a:r>
              <a:rPr lang="en-US" dirty="0" smtClean="0"/>
              <a:t>Standard glass – residential home/easily broken</a:t>
            </a:r>
          </a:p>
          <a:p>
            <a:r>
              <a:rPr lang="en-US" dirty="0" smtClean="0"/>
              <a:t>Tempered glass – glass that is heated and then suddenly cooled. 5-7x stronger than regular glass</a:t>
            </a:r>
          </a:p>
          <a:p>
            <a:r>
              <a:rPr lang="en-US" dirty="0" smtClean="0"/>
              <a:t>Acrylic glass (</a:t>
            </a:r>
            <a:r>
              <a:rPr lang="en-US" dirty="0" err="1" smtClean="0"/>
              <a:t>plexiglass</a:t>
            </a:r>
            <a:r>
              <a:rPr lang="en-US" dirty="0" smtClean="0"/>
              <a:t>/</a:t>
            </a:r>
            <a:r>
              <a:rPr lang="en-US" dirty="0" err="1" smtClean="0"/>
              <a:t>lexan</a:t>
            </a:r>
            <a:r>
              <a:rPr lang="en-US" dirty="0" smtClean="0"/>
              <a:t>) – stronger than regular glass, but gives off toxic fumes if burnt. </a:t>
            </a:r>
          </a:p>
          <a:p>
            <a:r>
              <a:rPr lang="en-US" dirty="0" smtClean="0"/>
              <a:t>(more)</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Windows</a:t>
            </a:r>
            <a:endParaRPr lang="en-US" smtClean="0"/>
          </a:p>
        </p:txBody>
      </p:sp>
      <p:sp>
        <p:nvSpPr>
          <p:cNvPr id="29699" name="Rectangle 3"/>
          <p:cNvSpPr>
            <a:spLocks noGrp="1" noChangeArrowheads="1"/>
          </p:cNvSpPr>
          <p:nvPr>
            <p:ph idx="1"/>
          </p:nvPr>
        </p:nvSpPr>
        <p:spPr/>
        <p:txBody>
          <a:bodyPr/>
          <a:lstStyle/>
          <a:p>
            <a:r>
              <a:rPr lang="en-US" smtClean="0"/>
              <a:t>Glass with embedded wires – avoids glass shattering</a:t>
            </a:r>
          </a:p>
          <a:p>
            <a:r>
              <a:rPr lang="en-US" smtClean="0"/>
              <a:t>Laminated glass – two sheet of glass with a plastic film in between. Harder to break.</a:t>
            </a:r>
          </a:p>
          <a:p>
            <a:r>
              <a:rPr lang="en-US" smtClean="0"/>
              <a:t>Glass can be treated with films to tint for security.</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Computer Room</a:t>
            </a:r>
            <a:endParaRPr lang="en-US" smtClean="0"/>
          </a:p>
        </p:txBody>
      </p:sp>
      <p:sp>
        <p:nvSpPr>
          <p:cNvPr id="30723" name="Rectangle 3"/>
          <p:cNvSpPr>
            <a:spLocks noGrp="1" noChangeArrowheads="1"/>
          </p:cNvSpPr>
          <p:nvPr>
            <p:ph idx="1"/>
          </p:nvPr>
        </p:nvSpPr>
        <p:spPr/>
        <p:txBody>
          <a:bodyPr>
            <a:normAutofit fontScale="92500" lnSpcReduction="20000"/>
          </a:bodyPr>
          <a:lstStyle/>
          <a:p>
            <a:pPr>
              <a:buNone/>
            </a:pPr>
            <a:r>
              <a:rPr lang="en-US" dirty="0" smtClean="0"/>
              <a:t>Computer rooms are where important servers and network equipment is stored.</a:t>
            </a:r>
          </a:p>
          <a:p>
            <a:r>
              <a:rPr lang="en-US" dirty="0" smtClean="0"/>
              <a:t>Equipment should be placed in locked racks*.</a:t>
            </a:r>
          </a:p>
          <a:p>
            <a:r>
              <a:rPr lang="en-US" dirty="0" smtClean="0"/>
              <a:t>Computer rooms should be near the center of the building, and should be above ground, but not too high that it would be difficult to access by emergency crews*</a:t>
            </a:r>
          </a:p>
          <a:p>
            <a:r>
              <a:rPr lang="en-US" dirty="0" smtClean="0"/>
              <a:t>Strict access control should be enabled*.</a:t>
            </a:r>
          </a:p>
          <a:p>
            <a:r>
              <a:rPr lang="en-US" dirty="0" smtClean="0"/>
              <a:t>They should only have 1 access door, though they might have to have multiple fire doors*</a:t>
            </a:r>
          </a:p>
          <a:p>
            <a:r>
              <a:rPr lang="en-US" dirty="0" smtClean="0"/>
              <a:t>(more)</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Some examples of physical problems</a:t>
            </a:r>
          </a:p>
        </p:txBody>
      </p:sp>
      <p:sp>
        <p:nvSpPr>
          <p:cNvPr id="4099" name="Rectangle 3"/>
          <p:cNvSpPr>
            <a:spLocks noGrp="1" noChangeArrowheads="1"/>
          </p:cNvSpPr>
          <p:nvPr>
            <p:ph idx="1"/>
          </p:nvPr>
        </p:nvSpPr>
        <p:spPr>
          <a:xfrm>
            <a:off x="152400" y="1524000"/>
            <a:ext cx="8839200" cy="5181600"/>
          </a:xfrm>
        </p:spPr>
        <p:txBody>
          <a:bodyPr/>
          <a:lstStyle/>
          <a:p>
            <a:pPr eaLnBrk="1" hangingPunct="1"/>
            <a:r>
              <a:rPr lang="en-US" smtClean="0"/>
              <a:t>Banks with bushes to close or to high near an ATM. Which allows criminals to hide or blocks view of crimes</a:t>
            </a:r>
          </a:p>
          <a:p>
            <a:pPr eaLnBrk="1" hangingPunct="1"/>
            <a:r>
              <a:rPr lang="en-US" smtClean="0"/>
              <a:t>Portion of an underground garage has improper lighting</a:t>
            </a:r>
          </a:p>
          <a:p>
            <a:pPr eaLnBrk="1" hangingPunct="1"/>
            <a:r>
              <a:rPr lang="en-US" smtClean="0"/>
              <a:t>Convenience store has too many signs which robbers target because the view is obstructed from the outside.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Computer Room</a:t>
            </a:r>
            <a:endParaRPr lang="en-US" smtClean="0"/>
          </a:p>
        </p:txBody>
      </p:sp>
      <p:sp>
        <p:nvSpPr>
          <p:cNvPr id="31747" name="Rectangle 3"/>
          <p:cNvSpPr>
            <a:spLocks noGrp="1" noChangeArrowheads="1"/>
          </p:cNvSpPr>
          <p:nvPr>
            <p:ph idx="1"/>
          </p:nvPr>
        </p:nvSpPr>
        <p:spPr/>
        <p:txBody>
          <a:bodyPr>
            <a:normAutofit lnSpcReduction="10000"/>
          </a:bodyPr>
          <a:lstStyle/>
          <a:p>
            <a:r>
              <a:rPr lang="en-US" dirty="0" smtClean="0"/>
              <a:t>Computer Room should have positive air pressure*</a:t>
            </a:r>
          </a:p>
          <a:p>
            <a:r>
              <a:rPr lang="en-US" dirty="0" smtClean="0"/>
              <a:t>There should be an easy to access emergency off switch*</a:t>
            </a:r>
          </a:p>
          <a:p>
            <a:r>
              <a:rPr lang="en-US" dirty="0" smtClean="0"/>
              <a:t>Portable fire extinguishers</a:t>
            </a:r>
          </a:p>
          <a:p>
            <a:r>
              <a:rPr lang="en-US" dirty="0" smtClean="0"/>
              <a:t>Smoke/fire sensors should be under raised floors*.</a:t>
            </a:r>
          </a:p>
          <a:p>
            <a:r>
              <a:rPr lang="en-US" dirty="0" smtClean="0"/>
              <a:t>Water sensors should be under raised floors and on ceilings*</a:t>
            </a:r>
          </a:p>
          <a:p>
            <a:r>
              <a:rPr lang="en-US" dirty="0" smtClean="0"/>
              <a:t>(more)</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Computer Room</a:t>
            </a:r>
          </a:p>
        </p:txBody>
      </p:sp>
      <p:sp>
        <p:nvSpPr>
          <p:cNvPr id="32771" name="Rectangle 3"/>
          <p:cNvSpPr>
            <a:spLocks noGrp="1" noChangeArrowheads="1"/>
          </p:cNvSpPr>
          <p:nvPr>
            <p:ph idx="1"/>
          </p:nvPr>
        </p:nvSpPr>
        <p:spPr>
          <a:xfrm>
            <a:off x="152400" y="1600200"/>
            <a:ext cx="8839200" cy="5105400"/>
          </a:xfrm>
        </p:spPr>
        <p:txBody>
          <a:bodyPr/>
          <a:lstStyle/>
          <a:p>
            <a:pPr eaLnBrk="1" hangingPunct="1"/>
            <a:r>
              <a:rPr lang="en-US" dirty="0" smtClean="0"/>
              <a:t>Temperature and Humidity levels should be properly </a:t>
            </a:r>
            <a:r>
              <a:rPr lang="en-US" dirty="0" smtClean="0"/>
              <a:t>maintained*</a:t>
            </a:r>
            <a:endParaRPr lang="en-US" dirty="0" smtClean="0"/>
          </a:p>
          <a:p>
            <a:pPr lvl="1" eaLnBrk="1" hangingPunct="1"/>
            <a:r>
              <a:rPr lang="en-US" dirty="0" smtClean="0"/>
              <a:t>Humidity too low, static electricity*</a:t>
            </a:r>
          </a:p>
          <a:p>
            <a:pPr lvl="1" eaLnBrk="1" hangingPunct="1"/>
            <a:r>
              <a:rPr lang="en-US" dirty="0" smtClean="0"/>
              <a:t>Humidity too high, corrosion of metal parts*</a:t>
            </a:r>
          </a:p>
          <a:p>
            <a:pPr eaLnBrk="1" hangingPunct="1"/>
            <a:r>
              <a:rPr lang="en-US" dirty="0" smtClean="0"/>
              <a:t>CR should be on separate electrical systems than the rest of the building</a:t>
            </a:r>
          </a:p>
          <a:p>
            <a:pPr eaLnBrk="1" hangingPunct="1"/>
            <a:r>
              <a:rPr lang="en-US" dirty="0" smtClean="0"/>
              <a:t>Should have redundant power systems and UPS</a:t>
            </a:r>
          </a:p>
          <a:p>
            <a:pPr eaLnBrk="1" hangingPunct="1"/>
            <a:endParaRPr lang="en-US" dirty="0" smtClean="0"/>
          </a:p>
          <a:p>
            <a:pPr lvl="1" eaLnBrk="1" hangingPunct="1">
              <a:buFontTx/>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Protecting Assets (429)</a:t>
            </a:r>
            <a:endParaRPr lang="en-US" smtClean="0"/>
          </a:p>
        </p:txBody>
      </p:sp>
      <p:sp>
        <p:nvSpPr>
          <p:cNvPr id="33795" name="Rectangle 3"/>
          <p:cNvSpPr>
            <a:spLocks noGrp="1" noChangeArrowheads="1"/>
          </p:cNvSpPr>
          <p:nvPr>
            <p:ph idx="1"/>
          </p:nvPr>
        </p:nvSpPr>
        <p:spPr/>
        <p:txBody>
          <a:bodyPr>
            <a:normAutofit fontScale="70000" lnSpcReduction="20000"/>
          </a:bodyPr>
          <a:lstStyle/>
          <a:p>
            <a:pPr>
              <a:buNone/>
            </a:pPr>
            <a:r>
              <a:rPr lang="en-US" dirty="0" smtClean="0"/>
              <a:t>Organizations must protect from theft. Theft of laptops is a big deal especially if private information is on the laptop (</a:t>
            </a:r>
            <a:r>
              <a:rPr lang="en-US" dirty="0" err="1" smtClean="0"/>
              <a:t>Confidentiality,Legal</a:t>
            </a:r>
            <a:r>
              <a:rPr lang="en-US" dirty="0" smtClean="0"/>
              <a:t>). </a:t>
            </a:r>
          </a:p>
          <a:p>
            <a:pPr>
              <a:buNone/>
            </a:pPr>
            <a:endParaRPr lang="en-US" dirty="0" smtClean="0"/>
          </a:p>
          <a:p>
            <a:pPr>
              <a:buNone/>
            </a:pPr>
            <a:r>
              <a:rPr lang="en-US" dirty="0" smtClean="0"/>
              <a:t>You should understand best practices in regards to physically protecting things from being stolen.</a:t>
            </a:r>
          </a:p>
          <a:p>
            <a:r>
              <a:rPr lang="en-US" dirty="0" smtClean="0"/>
              <a:t>Inventory all laptops including serial number</a:t>
            </a:r>
          </a:p>
          <a:p>
            <a:r>
              <a:rPr lang="en-US" dirty="0" smtClean="0"/>
              <a:t>Use disk encryption on laptops</a:t>
            </a:r>
          </a:p>
          <a:p>
            <a:r>
              <a:rPr lang="en-US" dirty="0" smtClean="0"/>
              <a:t>Do not check luggage when flying</a:t>
            </a:r>
          </a:p>
          <a:p>
            <a:r>
              <a:rPr lang="en-US" dirty="0" smtClean="0"/>
              <a:t>Never leave a laptop unattended</a:t>
            </a:r>
          </a:p>
          <a:p>
            <a:r>
              <a:rPr lang="en-US" dirty="0" smtClean="0"/>
              <a:t>Install tracking software on laptops (low jack type software)</a:t>
            </a:r>
          </a:p>
          <a:p>
            <a:r>
              <a:rPr lang="en-US" dirty="0" smtClean="0"/>
              <a:t>Password protect the BIOS (See next slide)</a:t>
            </a:r>
          </a:p>
          <a:p>
            <a:endParaRPr lang="en-US" dirty="0" smtClean="0"/>
          </a:p>
          <a:p>
            <a:r>
              <a:rPr lang="en-US" dirty="0" smtClean="0"/>
              <a:t>(more)</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BIOS</a:t>
            </a:r>
          </a:p>
        </p:txBody>
      </p:sp>
      <p:pic>
        <p:nvPicPr>
          <p:cNvPr id="34819" name="Picture 4" descr="bios1"/>
          <p:cNvPicPr>
            <a:picLocks noChangeAspect="1" noChangeArrowheads="1"/>
          </p:cNvPicPr>
          <p:nvPr/>
        </p:nvPicPr>
        <p:blipFill>
          <a:blip r:embed="rId2" cstate="print"/>
          <a:srcRect/>
          <a:stretch>
            <a:fillRect/>
          </a:stretch>
        </p:blipFill>
        <p:spPr bwMode="auto">
          <a:xfrm>
            <a:off x="1371600" y="1524000"/>
            <a:ext cx="6172200" cy="50956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BIOS</a:t>
            </a:r>
          </a:p>
        </p:txBody>
      </p:sp>
      <p:pic>
        <p:nvPicPr>
          <p:cNvPr id="35843" name="Picture 4" descr="bios2"/>
          <p:cNvPicPr>
            <a:picLocks noChangeAspect="1" noChangeArrowheads="1"/>
          </p:cNvPicPr>
          <p:nvPr/>
        </p:nvPicPr>
        <p:blipFill>
          <a:blip r:embed="rId2" cstate="print"/>
          <a:srcRect/>
          <a:stretch>
            <a:fillRect/>
          </a:stretch>
        </p:blipFill>
        <p:spPr bwMode="auto">
          <a:xfrm>
            <a:off x="1371600" y="1524000"/>
            <a:ext cx="6172200" cy="5094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Protecting Assets</a:t>
            </a:r>
          </a:p>
        </p:txBody>
      </p:sp>
      <p:sp>
        <p:nvSpPr>
          <p:cNvPr id="36867" name="Rectangle 3"/>
          <p:cNvSpPr>
            <a:spLocks noGrp="1" noChangeArrowheads="1"/>
          </p:cNvSpPr>
          <p:nvPr>
            <p:ph idx="1"/>
          </p:nvPr>
        </p:nvSpPr>
        <p:spPr>
          <a:xfrm>
            <a:off x="152400" y="1600200"/>
            <a:ext cx="8763000" cy="5105400"/>
          </a:xfrm>
        </p:spPr>
        <p:txBody>
          <a:bodyPr/>
          <a:lstStyle/>
          <a:p>
            <a:pPr eaLnBrk="1" hangingPunct="1">
              <a:buFontTx/>
              <a:buNone/>
            </a:pPr>
            <a:r>
              <a:rPr lang="en-US" smtClean="0"/>
              <a:t>You should also be aware of the types of safes that exist</a:t>
            </a:r>
          </a:p>
          <a:p>
            <a:pPr eaLnBrk="1" hangingPunct="1"/>
            <a:r>
              <a:rPr lang="en-US" smtClean="0"/>
              <a:t>Wall safe</a:t>
            </a:r>
          </a:p>
          <a:p>
            <a:pPr eaLnBrk="1" hangingPunct="1"/>
            <a:r>
              <a:rPr lang="en-US" smtClean="0"/>
              <a:t>Floor safe</a:t>
            </a:r>
          </a:p>
          <a:p>
            <a:pPr eaLnBrk="1" hangingPunct="1"/>
            <a:r>
              <a:rPr lang="en-US" smtClean="0"/>
              <a:t>Chest (stand alone)</a:t>
            </a:r>
          </a:p>
          <a:p>
            <a:pPr eaLnBrk="1" hangingPunct="1"/>
            <a:r>
              <a:rPr lang="en-US" smtClean="0"/>
              <a:t>Depositories (safes with slots)</a:t>
            </a:r>
          </a:p>
          <a:p>
            <a:pPr eaLnBrk="1" hangingPunct="1"/>
            <a:r>
              <a:rPr lang="en-US" smtClean="0"/>
              <a:t>Vaults (walk in safes)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Internal Support Systems</a:t>
            </a:r>
          </a:p>
        </p:txBody>
      </p:sp>
      <p:sp>
        <p:nvSpPr>
          <p:cNvPr id="37891" name="Rectangle 3"/>
          <p:cNvSpPr>
            <a:spLocks noGrp="1" noChangeArrowheads="1"/>
          </p:cNvSpPr>
          <p:nvPr>
            <p:ph idx="1"/>
          </p:nvPr>
        </p:nvSpPr>
        <p:spPr>
          <a:xfrm>
            <a:off x="152400" y="1524000"/>
            <a:ext cx="8839200" cy="5105400"/>
          </a:xfrm>
        </p:spPr>
        <p:txBody>
          <a:bodyPr/>
          <a:lstStyle/>
          <a:p>
            <a:pPr eaLnBrk="1" hangingPunct="1">
              <a:buFontTx/>
              <a:buNone/>
            </a:pPr>
            <a:r>
              <a:rPr lang="en-US" smtClean="0"/>
              <a:t>Power is critically important for data processing we will talk about some different power issues and concerns to be aware off.</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Electrical Power Issues</a:t>
            </a:r>
          </a:p>
        </p:txBody>
      </p:sp>
      <p:sp>
        <p:nvSpPr>
          <p:cNvPr id="38915" name="Rectangle 3"/>
          <p:cNvSpPr>
            <a:spLocks noGrp="1" noChangeArrowheads="1"/>
          </p:cNvSpPr>
          <p:nvPr>
            <p:ph idx="1"/>
          </p:nvPr>
        </p:nvSpPr>
        <p:spPr>
          <a:xfrm>
            <a:off x="228600" y="1600200"/>
            <a:ext cx="8610600" cy="5105400"/>
          </a:xfrm>
        </p:spPr>
        <p:txBody>
          <a:bodyPr/>
          <a:lstStyle/>
          <a:p>
            <a:pPr eaLnBrk="1" hangingPunct="1"/>
            <a:r>
              <a:rPr lang="en-US" smtClean="0"/>
              <a:t>Electromagnetic Interference – electromagnetic that can create noise. (motors can generate fields)</a:t>
            </a:r>
          </a:p>
          <a:p>
            <a:pPr eaLnBrk="1" hangingPunct="1"/>
            <a:r>
              <a:rPr lang="en-US" smtClean="0"/>
              <a:t>Radio Frequency Interference – fluorescent lights</a:t>
            </a:r>
          </a:p>
          <a:p>
            <a:pPr eaLnBrk="1" hangingPunct="1"/>
            <a:endParaRPr lang="en-US" smtClean="0"/>
          </a:p>
          <a:p>
            <a:pPr algn="ctr" eaLnBrk="1" hangingPunct="1">
              <a:buFontTx/>
              <a:buNone/>
            </a:pPr>
            <a:r>
              <a:rPr lang="en-US" smtClean="0"/>
              <a:t>(see next slide for visualization)</a:t>
            </a:r>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Electric power issues</a:t>
            </a:r>
            <a:endParaRPr lang="en-US" smtClean="0"/>
          </a:p>
        </p:txBody>
      </p:sp>
      <p:sp>
        <p:nvSpPr>
          <p:cNvPr id="39939" name="Rectangle 3"/>
          <p:cNvSpPr>
            <a:spLocks noGrp="1" noChangeArrowheads="1"/>
          </p:cNvSpPr>
          <p:nvPr>
            <p:ph idx="1"/>
          </p:nvPr>
        </p:nvSpPr>
        <p:spPr/>
        <p:txBody>
          <a:bodyPr/>
          <a:lstStyle/>
          <a:p>
            <a:pPr>
              <a:buNone/>
            </a:pPr>
            <a:r>
              <a:rPr lang="en-US" dirty="0" smtClean="0"/>
              <a:t>P</a:t>
            </a:r>
            <a:r>
              <a:rPr lang="en-US" dirty="0" smtClean="0"/>
              <a:t>ower interference that stops you from getting “clean power” this is called </a:t>
            </a:r>
            <a:r>
              <a:rPr lang="en-US" i="1" dirty="0" smtClean="0"/>
              <a:t>line noise</a:t>
            </a:r>
            <a:r>
              <a:rPr lang="en-US" dirty="0" smtClean="0"/>
              <a:t>.</a:t>
            </a:r>
            <a:endParaRPr lang="en-US" dirty="0" smtClean="0"/>
          </a:p>
        </p:txBody>
      </p:sp>
      <p:pic>
        <p:nvPicPr>
          <p:cNvPr id="39940" name="Picture 4" descr="power-waveform"/>
          <p:cNvPicPr>
            <a:picLocks noChangeAspect="1" noChangeArrowheads="1"/>
          </p:cNvPicPr>
          <p:nvPr/>
        </p:nvPicPr>
        <p:blipFill>
          <a:blip r:embed="rId2" cstate="print"/>
          <a:srcRect/>
          <a:stretch>
            <a:fillRect/>
          </a:stretch>
        </p:blipFill>
        <p:spPr bwMode="auto">
          <a:xfrm>
            <a:off x="228600" y="3200400"/>
            <a:ext cx="8686800"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Electrical Power Issues</a:t>
            </a:r>
            <a:endParaRPr lang="en-US" smtClean="0"/>
          </a:p>
        </p:txBody>
      </p:sp>
      <p:sp>
        <p:nvSpPr>
          <p:cNvPr id="40963" name="Rectangle 3"/>
          <p:cNvSpPr>
            <a:spLocks noGrp="1" noChangeArrowheads="1"/>
          </p:cNvSpPr>
          <p:nvPr>
            <p:ph idx="1"/>
          </p:nvPr>
        </p:nvSpPr>
        <p:spPr/>
        <p:txBody>
          <a:bodyPr>
            <a:normAutofit fontScale="92500" lnSpcReduction="20000"/>
          </a:bodyPr>
          <a:lstStyle/>
          <a:p>
            <a:pPr>
              <a:buNone/>
            </a:pPr>
            <a:r>
              <a:rPr lang="en-US" dirty="0" smtClean="0"/>
              <a:t>There are times where the voltage delivered falls outside normal thresholds</a:t>
            </a:r>
          </a:p>
          <a:p>
            <a:r>
              <a:rPr lang="en-US" dirty="0" smtClean="0"/>
              <a:t>Excess</a:t>
            </a:r>
          </a:p>
          <a:p>
            <a:pPr lvl="1"/>
            <a:r>
              <a:rPr lang="en-US" dirty="0" smtClean="0"/>
              <a:t>Spike – momentary high voltage*</a:t>
            </a:r>
          </a:p>
          <a:p>
            <a:pPr lvl="1"/>
            <a:r>
              <a:rPr lang="en-US" dirty="0" smtClean="0"/>
              <a:t>Surge – prolonged*</a:t>
            </a:r>
          </a:p>
          <a:p>
            <a:r>
              <a:rPr lang="en-US" dirty="0" smtClean="0"/>
              <a:t>Shortage</a:t>
            </a:r>
          </a:p>
          <a:p>
            <a:pPr lvl="1"/>
            <a:r>
              <a:rPr lang="en-US" dirty="0" smtClean="0"/>
              <a:t>Sag/dip – momentary low voltage*</a:t>
            </a:r>
          </a:p>
          <a:p>
            <a:pPr lvl="1"/>
            <a:r>
              <a:rPr lang="en-US" dirty="0" smtClean="0"/>
              <a:t>Brownout – prolonged low voltage*</a:t>
            </a:r>
          </a:p>
          <a:p>
            <a:r>
              <a:rPr lang="en-US" dirty="0" smtClean="0"/>
              <a:t>Loss</a:t>
            </a:r>
          </a:p>
          <a:p>
            <a:pPr lvl="1"/>
            <a:r>
              <a:rPr lang="en-US" dirty="0" smtClean="0"/>
              <a:t>Fault – momentary outage*</a:t>
            </a:r>
          </a:p>
          <a:p>
            <a:pPr lvl="1"/>
            <a:r>
              <a:rPr lang="en-US" dirty="0" smtClean="0"/>
              <a:t>Black out*</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Threats to physical security</a:t>
            </a:r>
          </a:p>
        </p:txBody>
      </p:sp>
      <p:sp>
        <p:nvSpPr>
          <p:cNvPr id="5123" name="Rectangle 3"/>
          <p:cNvSpPr>
            <a:spLocks noGrp="1" noChangeArrowheads="1"/>
          </p:cNvSpPr>
          <p:nvPr>
            <p:ph idx="1"/>
          </p:nvPr>
        </p:nvSpPr>
        <p:spPr>
          <a:xfrm>
            <a:off x="152400" y="1524000"/>
            <a:ext cx="8839200" cy="5181600"/>
          </a:xfrm>
        </p:spPr>
        <p:txBody>
          <a:bodyPr/>
          <a:lstStyle/>
          <a:p>
            <a:pPr eaLnBrk="1" hangingPunct="1"/>
            <a:r>
              <a:rPr lang="en-US" smtClean="0"/>
              <a:t>Natural hazards (floods, tornadoes, fires, temperatures)</a:t>
            </a:r>
          </a:p>
          <a:p>
            <a:pPr eaLnBrk="1" hangingPunct="1"/>
            <a:r>
              <a:rPr lang="en-US" smtClean="0"/>
              <a:t>Supply system threats (power outage, water, gas, WAN connection etc)</a:t>
            </a:r>
          </a:p>
          <a:p>
            <a:pPr eaLnBrk="1" hangingPunct="1"/>
            <a:r>
              <a:rPr lang="en-US" smtClean="0"/>
              <a:t>Manmade threats (unauthorized access, explosives, damage by disgruntled people, accidents, theft)</a:t>
            </a:r>
          </a:p>
          <a:p>
            <a:pPr eaLnBrk="1" hangingPunct="1"/>
            <a:r>
              <a:rPr lang="en-US" smtClean="0"/>
              <a:t>Politically motivated threats (strikes, riots, civil disobedience)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Electrical power issues</a:t>
            </a:r>
          </a:p>
        </p:txBody>
      </p:sp>
      <p:sp>
        <p:nvSpPr>
          <p:cNvPr id="41987" name="Rectangle 3"/>
          <p:cNvSpPr>
            <a:spLocks noGrp="1" noChangeArrowheads="1"/>
          </p:cNvSpPr>
          <p:nvPr>
            <p:ph idx="1"/>
          </p:nvPr>
        </p:nvSpPr>
        <p:spPr>
          <a:xfrm>
            <a:off x="152400" y="1524000"/>
            <a:ext cx="8763000" cy="5105400"/>
          </a:xfrm>
        </p:spPr>
        <p:txBody>
          <a:bodyPr/>
          <a:lstStyle/>
          <a:p>
            <a:pPr eaLnBrk="1" hangingPunct="1"/>
            <a:r>
              <a:rPr lang="en-US" i="1" dirty="0" smtClean="0"/>
              <a:t>In </a:t>
            </a:r>
            <a:r>
              <a:rPr lang="en-US" i="1" dirty="0" smtClean="0"/>
              <a:t>rush </a:t>
            </a:r>
            <a:r>
              <a:rPr lang="en-US" i="1" dirty="0" smtClean="0"/>
              <a:t>current </a:t>
            </a:r>
            <a:r>
              <a:rPr lang="en-US" dirty="0" smtClean="0"/>
              <a:t>– when a bunch of things are turned on, power demands are usually higher, and may stress power supplies, causing a </a:t>
            </a:r>
            <a:r>
              <a:rPr lang="en-US" dirty="0" smtClean="0"/>
              <a:t>sag/dip or a trip breakers.</a:t>
            </a:r>
            <a:endParaRPr lang="en-US" dirty="0" smtClean="0"/>
          </a:p>
          <a:p>
            <a:pPr eaLnBrk="1" hangingPunct="1"/>
            <a:r>
              <a:rPr lang="en-US" dirty="0" smtClean="0"/>
              <a:t>Try to have computer equipment on different electrical </a:t>
            </a:r>
            <a:r>
              <a:rPr lang="en-US" dirty="0" smtClean="0"/>
              <a:t>supplies than other office equipment</a:t>
            </a:r>
          </a:p>
          <a:p>
            <a:pPr lvl="1"/>
            <a:r>
              <a:rPr lang="en-US" b="1" dirty="0" smtClean="0"/>
              <a:t>DO NOT </a:t>
            </a:r>
            <a:r>
              <a:rPr lang="en-US" dirty="0" smtClean="0"/>
              <a:t>install </a:t>
            </a:r>
            <a:r>
              <a:rPr lang="en-US" dirty="0" smtClean="0"/>
              <a:t>microwaves </a:t>
            </a:r>
            <a:r>
              <a:rPr lang="en-US" dirty="0" smtClean="0"/>
              <a:t>or vacuums on computer power </a:t>
            </a:r>
            <a:r>
              <a:rPr lang="en-US" dirty="0" smtClean="0"/>
              <a:t>circuits.</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Power</a:t>
            </a:r>
            <a:endParaRPr lang="en-US" smtClean="0"/>
          </a:p>
        </p:txBody>
      </p:sp>
      <p:sp>
        <p:nvSpPr>
          <p:cNvPr id="43011" name="Rectangle 3"/>
          <p:cNvSpPr>
            <a:spLocks noGrp="1" noChangeArrowheads="1"/>
          </p:cNvSpPr>
          <p:nvPr>
            <p:ph idx="1"/>
          </p:nvPr>
        </p:nvSpPr>
        <p:spPr/>
        <p:txBody>
          <a:bodyPr/>
          <a:lstStyle/>
          <a:p>
            <a:r>
              <a:rPr lang="en-US" dirty="0" smtClean="0"/>
              <a:t>UPS (need visualization)</a:t>
            </a:r>
          </a:p>
          <a:p>
            <a:pPr lvl="1"/>
            <a:r>
              <a:rPr lang="en-US" dirty="0" smtClean="0"/>
              <a:t>Online</a:t>
            </a:r>
          </a:p>
          <a:p>
            <a:pPr lvl="1"/>
            <a:r>
              <a:rPr lang="en-US" dirty="0" smtClean="0"/>
              <a:t>Standby</a:t>
            </a:r>
          </a:p>
          <a:p>
            <a:r>
              <a:rPr lang="en-US" dirty="0" smtClean="0"/>
              <a:t>Power line conditioners</a:t>
            </a:r>
          </a:p>
          <a:p>
            <a:r>
              <a:rPr lang="en-US" dirty="0" smtClean="0"/>
              <a:t>Backups generators</a:t>
            </a:r>
          </a:p>
          <a:p>
            <a:endParaRPr lang="en-US" dirty="0" smtClean="0"/>
          </a:p>
          <a:p>
            <a:pPr>
              <a:buNone/>
            </a:pPr>
            <a:r>
              <a:rPr lang="en-US" dirty="0" smtClean="0"/>
              <a:t>Know what each power countermeasure is used for or when they are appropriate.</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Power best practices</a:t>
            </a:r>
            <a:endParaRPr lang="en-US" smtClean="0"/>
          </a:p>
        </p:txBody>
      </p:sp>
      <p:sp>
        <p:nvSpPr>
          <p:cNvPr id="44035" name="Rectangle 3"/>
          <p:cNvSpPr>
            <a:spLocks noGrp="1" noChangeArrowheads="1"/>
          </p:cNvSpPr>
          <p:nvPr>
            <p:ph idx="1"/>
          </p:nvPr>
        </p:nvSpPr>
        <p:spPr/>
        <p:txBody>
          <a:bodyPr>
            <a:normAutofit fontScale="92500" lnSpcReduction="20000"/>
          </a:bodyPr>
          <a:lstStyle/>
          <a:p>
            <a:r>
              <a:rPr lang="en-US" dirty="0" smtClean="0"/>
              <a:t>Use surge protectors on desktops</a:t>
            </a:r>
          </a:p>
          <a:p>
            <a:r>
              <a:rPr lang="en-US" dirty="0" smtClean="0"/>
              <a:t>Do not daisy change surge protectors (see next slide)</a:t>
            </a:r>
          </a:p>
          <a:p>
            <a:r>
              <a:rPr lang="en-US" dirty="0" smtClean="0"/>
              <a:t>Employ power monitor to detect current and voltage changes</a:t>
            </a:r>
          </a:p>
          <a:p>
            <a:r>
              <a:rPr lang="en-US" dirty="0" smtClean="0"/>
              <a:t>Use regulators or line conditioners in computer rooms</a:t>
            </a:r>
          </a:p>
          <a:p>
            <a:r>
              <a:rPr lang="en-US" dirty="0" smtClean="0"/>
              <a:t>Use UPS systems in computer rooms</a:t>
            </a:r>
          </a:p>
          <a:p>
            <a:r>
              <a:rPr lang="en-US" dirty="0" smtClean="0"/>
              <a:t>If possible shield power cables in conduit</a:t>
            </a:r>
          </a:p>
          <a:p>
            <a:r>
              <a:rPr lang="en-US" dirty="0" smtClean="0"/>
              <a:t>Do not run power over or under fluorescent lights</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Daisy Chained Power Strips</a:t>
            </a:r>
            <a:endParaRPr lang="en-US" dirty="0"/>
          </a:p>
        </p:txBody>
      </p:sp>
      <p:pic>
        <p:nvPicPr>
          <p:cNvPr id="4" name="Picture 2" descr="daisy-chained"/>
          <p:cNvPicPr>
            <a:picLocks noGrp="1" noChangeAspect="1" noChangeArrowheads="1"/>
          </p:cNvPicPr>
          <p:nvPr>
            <p:ph idx="1"/>
          </p:nvPr>
        </p:nvPicPr>
        <p:blipFill>
          <a:blip r:embed="rId2" cstate="print"/>
          <a:srcRect/>
          <a:stretch>
            <a:fillRect/>
          </a:stretch>
        </p:blipFill>
        <p:spPr bwMode="auto">
          <a:xfrm>
            <a:off x="685800" y="1524000"/>
            <a:ext cx="6781800" cy="5177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Environmental Issues</a:t>
            </a:r>
            <a:endParaRPr lang="en-US" smtClean="0"/>
          </a:p>
        </p:txBody>
      </p:sp>
      <p:sp>
        <p:nvSpPr>
          <p:cNvPr id="46083" name="Rectangle 3"/>
          <p:cNvSpPr>
            <a:spLocks noGrp="1" noChangeArrowheads="1"/>
          </p:cNvSpPr>
          <p:nvPr>
            <p:ph idx="1"/>
          </p:nvPr>
        </p:nvSpPr>
        <p:spPr/>
        <p:txBody>
          <a:bodyPr>
            <a:normAutofit fontScale="92500" lnSpcReduction="20000"/>
          </a:bodyPr>
          <a:lstStyle/>
          <a:p>
            <a:pPr>
              <a:buNone/>
            </a:pPr>
            <a:r>
              <a:rPr lang="en-US" dirty="0" smtClean="0"/>
              <a:t>Improper environments can cause damage to equipment or services</a:t>
            </a:r>
          </a:p>
          <a:p>
            <a:r>
              <a:rPr lang="en-US" dirty="0" smtClean="0"/>
              <a:t>Water and Gas</a:t>
            </a:r>
          </a:p>
          <a:p>
            <a:r>
              <a:rPr lang="en-US" dirty="0" smtClean="0"/>
              <a:t>Make sure there are shutoff valves and that they have positive drains (flow out instead of in, why?)</a:t>
            </a:r>
          </a:p>
          <a:p>
            <a:r>
              <a:rPr lang="en-US" dirty="0" smtClean="0"/>
              <a:t>Humidity*</a:t>
            </a:r>
          </a:p>
          <a:p>
            <a:pPr lvl="1"/>
            <a:r>
              <a:rPr lang="en-US" dirty="0" smtClean="0"/>
              <a:t>Humidity must not be too high or too low</a:t>
            </a:r>
          </a:p>
          <a:p>
            <a:pPr lvl="2"/>
            <a:r>
              <a:rPr lang="en-US" dirty="0" smtClean="0"/>
              <a:t>Low – static</a:t>
            </a:r>
          </a:p>
          <a:p>
            <a:pPr lvl="2"/>
            <a:r>
              <a:rPr lang="en-US" dirty="0" smtClean="0"/>
              <a:t>High – rust/corrosion</a:t>
            </a:r>
          </a:p>
          <a:p>
            <a:pPr lvl="1"/>
            <a:r>
              <a:rPr lang="en-US" dirty="0" smtClean="0"/>
              <a:t>Hygrometer measures humidity</a:t>
            </a:r>
          </a:p>
          <a:p>
            <a:pPr lvl="1"/>
            <a:r>
              <a:rPr lang="en-US" dirty="0" smtClean="0"/>
              <a:t>(more)</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Environmental Issues</a:t>
            </a:r>
            <a:endParaRPr lang="en-US" smtClean="0"/>
          </a:p>
        </p:txBody>
      </p:sp>
      <p:sp>
        <p:nvSpPr>
          <p:cNvPr id="47107" name="Rectangle 3"/>
          <p:cNvSpPr>
            <a:spLocks noGrp="1" noChangeArrowheads="1"/>
          </p:cNvSpPr>
          <p:nvPr>
            <p:ph idx="1"/>
          </p:nvPr>
        </p:nvSpPr>
        <p:spPr/>
        <p:txBody>
          <a:bodyPr/>
          <a:lstStyle/>
          <a:p>
            <a:r>
              <a:rPr lang="en-US" smtClean="0"/>
              <a:t>Static electricity – besides ensuring proper humidity</a:t>
            </a:r>
          </a:p>
          <a:p>
            <a:pPr lvl="1"/>
            <a:r>
              <a:rPr lang="en-US" smtClean="0"/>
              <a:t>use anti-static flooring in data processing areas</a:t>
            </a:r>
          </a:p>
          <a:p>
            <a:pPr lvl="1"/>
            <a:r>
              <a:rPr lang="en-US" smtClean="0"/>
              <a:t>Don’t use carpeting in data centers</a:t>
            </a:r>
          </a:p>
          <a:p>
            <a:pPr lvl="1"/>
            <a:r>
              <a:rPr lang="en-US" smtClean="0"/>
              <a:t>Wear anti-static bands when working inside computers.</a:t>
            </a: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Environmental Issues</a:t>
            </a:r>
            <a:endParaRPr lang="en-US" smtClean="0"/>
          </a:p>
        </p:txBody>
      </p:sp>
      <p:sp>
        <p:nvSpPr>
          <p:cNvPr id="48131" name="Rectangle 3"/>
          <p:cNvSpPr>
            <a:spLocks noGrp="1" noChangeArrowheads="1"/>
          </p:cNvSpPr>
          <p:nvPr>
            <p:ph idx="1"/>
          </p:nvPr>
        </p:nvSpPr>
        <p:spPr/>
        <p:txBody>
          <a:bodyPr>
            <a:normAutofit/>
          </a:bodyPr>
          <a:lstStyle/>
          <a:p>
            <a:r>
              <a:rPr lang="en-US" dirty="0" smtClean="0"/>
              <a:t>Temperature – Should not be too high or equipment failure will occur. Room temps should be in the 60s ideally. </a:t>
            </a:r>
          </a:p>
          <a:p>
            <a:endParaRPr lang="en-US" dirty="0" smtClean="0"/>
          </a:p>
          <a:p>
            <a:pPr>
              <a:buNone/>
            </a:pPr>
            <a:r>
              <a:rPr lang="en-US" dirty="0" smtClean="0"/>
              <a:t>Ventilation</a:t>
            </a:r>
          </a:p>
          <a:p>
            <a:r>
              <a:rPr lang="en-US" dirty="0" smtClean="0"/>
              <a:t>should be </a:t>
            </a:r>
            <a:r>
              <a:rPr lang="en-US" i="1" dirty="0" smtClean="0"/>
              <a:t>closed loop </a:t>
            </a:r>
            <a:r>
              <a:rPr lang="en-US" dirty="0" smtClean="0"/>
              <a:t>(re-circulating)</a:t>
            </a:r>
          </a:p>
          <a:p>
            <a:r>
              <a:rPr lang="en-US" dirty="0" smtClean="0"/>
              <a:t>Positive pressure </a:t>
            </a:r>
          </a:p>
          <a:p>
            <a:r>
              <a:rPr lang="en-US" dirty="0" smtClean="0"/>
              <a:t>If a fire is detected HVAC should be immediately turned off.</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Fire prevention</a:t>
            </a:r>
            <a:endParaRPr lang="en-US" smtClean="0"/>
          </a:p>
        </p:txBody>
      </p:sp>
      <p:sp>
        <p:nvSpPr>
          <p:cNvPr id="49155" name="Rectangle 3"/>
          <p:cNvSpPr>
            <a:spLocks noGrp="1" noChangeArrowheads="1"/>
          </p:cNvSpPr>
          <p:nvPr>
            <p:ph idx="1"/>
          </p:nvPr>
        </p:nvSpPr>
        <p:spPr/>
        <p:txBody>
          <a:bodyPr>
            <a:normAutofit fontScale="92500"/>
          </a:bodyPr>
          <a:lstStyle/>
          <a:p>
            <a:pPr>
              <a:buNone/>
            </a:pPr>
            <a:r>
              <a:rPr lang="en-US" dirty="0" smtClean="0"/>
              <a:t>It’s obvious that you should have fire prevention, detection and suppression systems. Which types you use depends on the environment.</a:t>
            </a:r>
          </a:p>
          <a:p>
            <a:endParaRPr lang="en-US" dirty="0" smtClean="0"/>
          </a:p>
          <a:p>
            <a:pPr>
              <a:buNone/>
            </a:pPr>
            <a:r>
              <a:rPr lang="en-US" dirty="0" smtClean="0"/>
              <a:t>Fire detection systems – </a:t>
            </a:r>
          </a:p>
          <a:p>
            <a:r>
              <a:rPr lang="en-US" dirty="0" smtClean="0"/>
              <a:t>Smoke activated (using a photoelectrical device)</a:t>
            </a:r>
          </a:p>
          <a:p>
            <a:r>
              <a:rPr lang="en-US" dirty="0" smtClean="0"/>
              <a:t>Heat activated</a:t>
            </a:r>
          </a:p>
          <a:p>
            <a:pPr lvl="1"/>
            <a:r>
              <a:rPr lang="en-US" dirty="0" smtClean="0"/>
              <a:t>Rate of rise sensors</a:t>
            </a:r>
          </a:p>
          <a:p>
            <a:pPr lvl="1"/>
            <a:r>
              <a:rPr lang="en-US" dirty="0" smtClean="0"/>
              <a:t>Fixed temperature sensors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Fire prevention systems</a:t>
            </a:r>
            <a:endParaRPr lang="en-US" smtClean="0"/>
          </a:p>
        </p:txBody>
      </p:sp>
      <p:sp>
        <p:nvSpPr>
          <p:cNvPr id="50179" name="Rectangle 3"/>
          <p:cNvSpPr>
            <a:spLocks noGrp="1" noChangeArrowheads="1"/>
          </p:cNvSpPr>
          <p:nvPr>
            <p:ph idx="1"/>
          </p:nvPr>
        </p:nvSpPr>
        <p:spPr/>
        <p:txBody>
          <a:bodyPr/>
          <a:lstStyle/>
          <a:p>
            <a:pPr>
              <a:buNone/>
            </a:pPr>
            <a:r>
              <a:rPr lang="en-US" dirty="0" smtClean="0"/>
              <a:t>Detectors need to be properly placed</a:t>
            </a:r>
          </a:p>
          <a:p>
            <a:pPr lvl="1"/>
            <a:r>
              <a:rPr lang="en-US" dirty="0" smtClean="0"/>
              <a:t>On and above suspended ceilings*</a:t>
            </a:r>
          </a:p>
          <a:p>
            <a:pPr lvl="1"/>
            <a:r>
              <a:rPr lang="en-US" dirty="0" smtClean="0"/>
              <a:t>Below raised floors*</a:t>
            </a:r>
          </a:p>
          <a:p>
            <a:pPr lvl="1"/>
            <a:r>
              <a:rPr lang="en-US" dirty="0" smtClean="0"/>
              <a:t>Enclosures and air ducts*</a:t>
            </a:r>
          </a:p>
          <a:p>
            <a:pPr lvl="1"/>
            <a:r>
              <a:rPr lang="en-US" dirty="0" smtClean="0"/>
              <a:t>Uniformly spread through normal areas*</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Fire suppression ()</a:t>
            </a:r>
            <a:endParaRPr lang="en-US" smtClean="0"/>
          </a:p>
        </p:txBody>
      </p:sp>
      <p:sp>
        <p:nvSpPr>
          <p:cNvPr id="51203" name="Rectangle 3"/>
          <p:cNvSpPr>
            <a:spLocks noGrp="1" noChangeArrowheads="1"/>
          </p:cNvSpPr>
          <p:nvPr>
            <p:ph idx="1"/>
          </p:nvPr>
        </p:nvSpPr>
        <p:spPr/>
        <p:txBody>
          <a:bodyPr/>
          <a:lstStyle/>
          <a:p>
            <a:pPr>
              <a:buNone/>
            </a:pPr>
            <a:r>
              <a:rPr lang="en-US" dirty="0" smtClean="0"/>
              <a:t>A fire needs fuel, oxygen and high temperatures to burn*. There are many different ways to stop combustion </a:t>
            </a:r>
          </a:p>
          <a:p>
            <a:pPr lvl="1"/>
            <a:r>
              <a:rPr lang="en-US" dirty="0" smtClean="0"/>
              <a:t>fuel – soda acid (remove fuel)*</a:t>
            </a:r>
          </a:p>
          <a:p>
            <a:pPr lvl="1"/>
            <a:r>
              <a:rPr lang="en-US" dirty="0" smtClean="0"/>
              <a:t>oxygen – carbon dioxide (removes oxygen)*</a:t>
            </a:r>
          </a:p>
          <a:p>
            <a:pPr lvl="1"/>
            <a:r>
              <a:rPr lang="en-US" dirty="0" smtClean="0"/>
              <a:t>Temperature – water (reduces temperature)*</a:t>
            </a:r>
          </a:p>
          <a:p>
            <a:pPr lvl="1"/>
            <a:r>
              <a:rPr lang="en-US" dirty="0" smtClean="0"/>
              <a:t>Chemical combustion – gas (interferes with the chemical reactions)*</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Physical security fundamentals</a:t>
            </a:r>
          </a:p>
        </p:txBody>
      </p:sp>
      <p:sp>
        <p:nvSpPr>
          <p:cNvPr id="6147" name="Rectangle 3"/>
          <p:cNvSpPr>
            <a:spLocks noGrp="1" noChangeArrowheads="1"/>
          </p:cNvSpPr>
          <p:nvPr>
            <p:ph idx="1"/>
          </p:nvPr>
        </p:nvSpPr>
        <p:spPr>
          <a:xfrm>
            <a:off x="152400" y="1524000"/>
            <a:ext cx="8839200" cy="5181600"/>
          </a:xfrm>
        </p:spPr>
        <p:txBody>
          <a:bodyPr/>
          <a:lstStyle/>
          <a:p>
            <a:pPr eaLnBrk="1" hangingPunct="1"/>
            <a:r>
              <a:rPr lang="en-US" dirty="0" smtClean="0"/>
              <a:t>Life safety goals* should always be #1 priority</a:t>
            </a:r>
          </a:p>
          <a:p>
            <a:pPr eaLnBrk="1" hangingPunct="1"/>
            <a:r>
              <a:rPr lang="en-US" dirty="0" smtClean="0"/>
              <a:t>Like in technical security, defense should be layered which means that different physical controls should work together to accomplish the goal of security. </a:t>
            </a:r>
          </a:p>
          <a:p>
            <a:pPr eaLnBrk="1" hangingPunct="1"/>
            <a:r>
              <a:rPr lang="en-US" dirty="0" smtClean="0"/>
              <a:t>Physical security can address </a:t>
            </a:r>
            <a:r>
              <a:rPr lang="en-US" b="1" dirty="0" smtClean="0"/>
              <a:t>all of the CIA </a:t>
            </a:r>
            <a:r>
              <a:rPr lang="en-US" dirty="0" smtClean="0"/>
              <a:t>fundamental </a:t>
            </a:r>
            <a:r>
              <a:rPr lang="en-US" dirty="0" smtClean="0"/>
              <a:t>principals*.</a:t>
            </a: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Fire Suppression</a:t>
            </a:r>
            <a:endParaRPr lang="en-US" smtClean="0"/>
          </a:p>
        </p:txBody>
      </p:sp>
      <p:sp>
        <p:nvSpPr>
          <p:cNvPr id="52227" name="Rectangle 3"/>
          <p:cNvSpPr>
            <a:spLocks noGrp="1" noChangeArrowheads="1"/>
          </p:cNvSpPr>
          <p:nvPr>
            <p:ph idx="1"/>
          </p:nvPr>
        </p:nvSpPr>
        <p:spPr/>
        <p:txBody>
          <a:bodyPr/>
          <a:lstStyle/>
          <a:p>
            <a:pPr>
              <a:buNone/>
            </a:pPr>
            <a:r>
              <a:rPr lang="en-US" dirty="0" smtClean="0"/>
              <a:t>Different fire suppression types based on class of fire</a:t>
            </a:r>
          </a:p>
          <a:p>
            <a:r>
              <a:rPr lang="en-US" dirty="0" smtClean="0"/>
              <a:t>A</a:t>
            </a:r>
          </a:p>
          <a:p>
            <a:r>
              <a:rPr lang="en-US" dirty="0" smtClean="0"/>
              <a:t>B</a:t>
            </a:r>
          </a:p>
          <a:p>
            <a:r>
              <a:rPr lang="en-US" dirty="0" smtClean="0"/>
              <a:t>C</a:t>
            </a:r>
          </a:p>
          <a:p>
            <a:r>
              <a:rPr lang="en-US" dirty="0" smtClean="0"/>
              <a:t>D</a:t>
            </a:r>
          </a:p>
          <a:p>
            <a:endParaRPr lang="en-US" dirty="0" smtClean="0"/>
          </a:p>
          <a:p>
            <a:r>
              <a:rPr lang="en-US" dirty="0" smtClean="0"/>
              <a:t>(we’ll talk about each of these)</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Fire Suppression</a:t>
            </a:r>
            <a:endParaRPr lang="en-US" smtClean="0"/>
          </a:p>
        </p:txBody>
      </p:sp>
      <p:sp>
        <p:nvSpPr>
          <p:cNvPr id="53251" name="Rectangle 3"/>
          <p:cNvSpPr>
            <a:spLocks noGrp="1" noChangeArrowheads="1"/>
          </p:cNvSpPr>
          <p:nvPr>
            <p:ph idx="1"/>
          </p:nvPr>
        </p:nvSpPr>
        <p:spPr/>
        <p:txBody>
          <a:bodyPr/>
          <a:lstStyle/>
          <a:p>
            <a:pPr>
              <a:buNone/>
            </a:pPr>
            <a:r>
              <a:rPr lang="en-US" dirty="0" smtClean="0"/>
              <a:t>A – Common Combustibles*</a:t>
            </a:r>
          </a:p>
          <a:p>
            <a:r>
              <a:rPr lang="en-US" dirty="0" smtClean="0"/>
              <a:t>Use for: Wood, paper, laminates</a:t>
            </a:r>
          </a:p>
          <a:p>
            <a:r>
              <a:rPr lang="en-US" dirty="0" smtClean="0"/>
              <a:t>Uses water or foam as suppression agent</a:t>
            </a:r>
          </a:p>
          <a:p>
            <a:endParaRPr lang="en-US" dirty="0" smtClean="0"/>
          </a:p>
          <a:p>
            <a:pPr>
              <a:buNone/>
            </a:pPr>
            <a:r>
              <a:rPr lang="en-US" dirty="0" smtClean="0"/>
              <a:t>B – Liquid*</a:t>
            </a:r>
          </a:p>
          <a:p>
            <a:r>
              <a:rPr lang="en-US" dirty="0" smtClean="0"/>
              <a:t>Use for: gas or oil fires</a:t>
            </a:r>
          </a:p>
          <a:p>
            <a:r>
              <a:rPr lang="en-US" dirty="0" smtClean="0"/>
              <a:t>Use: Gas (CO2), foam, dry powders</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Fire Suppression</a:t>
            </a:r>
            <a:endParaRPr lang="en-US" smtClean="0"/>
          </a:p>
        </p:txBody>
      </p:sp>
      <p:sp>
        <p:nvSpPr>
          <p:cNvPr id="54275" name="Rectangle 3"/>
          <p:cNvSpPr>
            <a:spLocks noGrp="1" noChangeArrowheads="1"/>
          </p:cNvSpPr>
          <p:nvPr>
            <p:ph idx="1"/>
          </p:nvPr>
        </p:nvSpPr>
        <p:spPr/>
        <p:txBody>
          <a:bodyPr/>
          <a:lstStyle/>
          <a:p>
            <a:pPr>
              <a:buNone/>
            </a:pPr>
            <a:r>
              <a:rPr lang="en-US" dirty="0" smtClean="0"/>
              <a:t>C – Electrical*</a:t>
            </a:r>
          </a:p>
          <a:p>
            <a:r>
              <a:rPr lang="en-US" dirty="0" smtClean="0"/>
              <a:t>Use on: electrical equipment and wires</a:t>
            </a:r>
          </a:p>
          <a:p>
            <a:r>
              <a:rPr lang="en-US" dirty="0" smtClean="0"/>
              <a:t>Uses: Gas, CO2, dry powder</a:t>
            </a:r>
          </a:p>
          <a:p>
            <a:endParaRPr lang="en-US" dirty="0" smtClean="0"/>
          </a:p>
          <a:p>
            <a:pPr>
              <a:buNone/>
            </a:pPr>
            <a:r>
              <a:rPr lang="en-US" dirty="0" smtClean="0"/>
              <a:t>D – Combustible metals</a:t>
            </a:r>
          </a:p>
          <a:p>
            <a:r>
              <a:rPr lang="en-US" dirty="0" smtClean="0"/>
              <a:t>Use on: combustible metals (sodium, potassium)</a:t>
            </a:r>
          </a:p>
          <a:p>
            <a:r>
              <a:rPr lang="en-US" dirty="0" smtClean="0"/>
              <a:t>Uses: dry powder</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Fire Suppression (Gases)</a:t>
            </a:r>
            <a:endParaRPr lang="en-US" smtClean="0"/>
          </a:p>
        </p:txBody>
      </p:sp>
      <p:sp>
        <p:nvSpPr>
          <p:cNvPr id="55299" name="Rectangle 3"/>
          <p:cNvSpPr>
            <a:spLocks noGrp="1" noChangeArrowheads="1"/>
          </p:cNvSpPr>
          <p:nvPr>
            <p:ph idx="1"/>
          </p:nvPr>
        </p:nvSpPr>
        <p:spPr/>
        <p:txBody>
          <a:bodyPr/>
          <a:lstStyle/>
          <a:p>
            <a:pPr>
              <a:buNone/>
            </a:pPr>
            <a:r>
              <a:rPr lang="en-US" dirty="0" smtClean="0"/>
              <a:t>Before any type of dangerous gas (CO2) is released there should be some type of warning emitted. (CO2 will suffocate people)</a:t>
            </a:r>
          </a:p>
          <a:p>
            <a:endParaRPr lang="en-US" dirty="0" smtClean="0"/>
          </a:p>
          <a:p>
            <a:r>
              <a:rPr lang="en-US" dirty="0" err="1" smtClean="0"/>
              <a:t>Halon</a:t>
            </a:r>
            <a:r>
              <a:rPr lang="en-US" dirty="0" smtClean="0"/>
              <a:t> is a type of gas that used to be commonly used, it is no longer used do to CFCs. It was banned by the “Montreal protocol”* in 1987*. effective replacement is FM-200 or others on top of pg 444*</a:t>
            </a: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Fire Suppression Note</a:t>
            </a:r>
            <a:endParaRPr lang="en-US" smtClean="0"/>
          </a:p>
        </p:txBody>
      </p:sp>
      <p:sp>
        <p:nvSpPr>
          <p:cNvPr id="56323" name="Rectangle 3"/>
          <p:cNvSpPr>
            <a:spLocks noGrp="1" noChangeArrowheads="1"/>
          </p:cNvSpPr>
          <p:nvPr>
            <p:ph idx="1"/>
          </p:nvPr>
        </p:nvSpPr>
        <p:spPr/>
        <p:txBody>
          <a:bodyPr/>
          <a:lstStyle/>
          <a:p>
            <a:r>
              <a:rPr lang="en-US" dirty="0" smtClean="0"/>
              <a:t>HVAC system should be set to shutdown when an automatic suppression system activates.</a:t>
            </a:r>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t>
            </a:r>
            <a:r>
              <a:rPr lang="en-US" dirty="0" err="1" smtClean="0"/>
              <a:t>Supression</a:t>
            </a:r>
            <a:r>
              <a:rPr lang="en-US" dirty="0" smtClean="0"/>
              <a:t> Systems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Now </a:t>
            </a:r>
            <a:r>
              <a:rPr lang="en-US" dirty="0" smtClean="0"/>
              <a:t>we need to understand automatic fire suppression systems</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Sprinkler Heads</a:t>
            </a:r>
            <a:endParaRPr lang="en-US" smtClean="0"/>
          </a:p>
        </p:txBody>
      </p:sp>
      <p:sp>
        <p:nvSpPr>
          <p:cNvPr id="10" name="Content Placeholder 9"/>
          <p:cNvSpPr>
            <a:spLocks noGrp="1"/>
          </p:cNvSpPr>
          <p:nvPr>
            <p:ph idx="1"/>
          </p:nvPr>
        </p:nvSpPr>
        <p:spPr/>
        <p:txBody>
          <a:bodyPr/>
          <a:lstStyle/>
          <a:p>
            <a:endParaRPr lang="en-US" dirty="0"/>
          </a:p>
        </p:txBody>
      </p:sp>
      <p:pic>
        <p:nvPicPr>
          <p:cNvPr id="57347" name="Picture 3" descr="sprinkler-head"/>
          <p:cNvPicPr>
            <a:picLocks noChangeAspect="1" noChangeArrowheads="1"/>
          </p:cNvPicPr>
          <p:nvPr/>
        </p:nvPicPr>
        <p:blipFill>
          <a:blip r:embed="rId2" cstate="print"/>
          <a:srcRect/>
          <a:stretch>
            <a:fillRect/>
          </a:stretch>
        </p:blipFill>
        <p:spPr bwMode="auto">
          <a:xfrm>
            <a:off x="304800" y="1600200"/>
            <a:ext cx="3990304" cy="5029200"/>
          </a:xfrm>
          <a:prstGeom prst="rect">
            <a:avLst/>
          </a:prstGeom>
          <a:noFill/>
          <a:ln w="9525">
            <a:noFill/>
            <a:miter lim="800000"/>
            <a:headEnd/>
            <a:tailEnd/>
          </a:ln>
        </p:spPr>
      </p:pic>
      <p:sp>
        <p:nvSpPr>
          <p:cNvPr id="57348" name="Text Box 4"/>
          <p:cNvSpPr txBox="1">
            <a:spLocks noChangeArrowheads="1"/>
          </p:cNvSpPr>
          <p:nvPr/>
        </p:nvSpPr>
        <p:spPr bwMode="auto">
          <a:xfrm>
            <a:off x="4937125" y="1636713"/>
            <a:ext cx="3978275" cy="366712"/>
          </a:xfrm>
          <a:prstGeom prst="rect">
            <a:avLst/>
          </a:prstGeom>
          <a:noFill/>
          <a:ln w="9525">
            <a:noFill/>
            <a:miter lim="800000"/>
            <a:headEnd/>
            <a:tailEnd/>
          </a:ln>
        </p:spPr>
        <p:txBody>
          <a:bodyPr>
            <a:spAutoFit/>
          </a:bodyPr>
          <a:lstStyle/>
          <a:p>
            <a:pPr algn="l"/>
            <a:endParaRPr lang="en-US"/>
          </a:p>
        </p:txBody>
      </p:sp>
      <p:sp>
        <p:nvSpPr>
          <p:cNvPr id="57349" name="Text Box 5"/>
          <p:cNvSpPr txBox="1">
            <a:spLocks noChangeArrowheads="1"/>
          </p:cNvSpPr>
          <p:nvPr/>
        </p:nvSpPr>
        <p:spPr bwMode="auto">
          <a:xfrm>
            <a:off x="4724400" y="1143000"/>
            <a:ext cx="4130675" cy="366713"/>
          </a:xfrm>
          <a:prstGeom prst="rect">
            <a:avLst/>
          </a:prstGeom>
          <a:noFill/>
          <a:ln w="9525">
            <a:noFill/>
            <a:miter lim="800000"/>
            <a:headEnd/>
            <a:tailEnd/>
          </a:ln>
        </p:spPr>
        <p:txBody>
          <a:bodyPr>
            <a:spAutoFit/>
          </a:bodyPr>
          <a:lstStyle/>
          <a:p>
            <a:pPr algn="l"/>
            <a:endParaRPr lang="en-US"/>
          </a:p>
        </p:txBody>
      </p:sp>
      <p:sp>
        <p:nvSpPr>
          <p:cNvPr id="57350" name="Text Box 6"/>
          <p:cNvSpPr txBox="1">
            <a:spLocks noChangeArrowheads="1"/>
          </p:cNvSpPr>
          <p:nvPr/>
        </p:nvSpPr>
        <p:spPr bwMode="auto">
          <a:xfrm>
            <a:off x="4495800" y="1676400"/>
            <a:ext cx="4191000" cy="4708981"/>
          </a:xfrm>
          <a:prstGeom prst="rect">
            <a:avLst/>
          </a:prstGeom>
          <a:noFill/>
          <a:ln w="9525">
            <a:noFill/>
            <a:miter lim="800000"/>
            <a:headEnd/>
            <a:tailEnd/>
          </a:ln>
        </p:spPr>
        <p:txBody>
          <a:bodyPr wrap="square">
            <a:spAutoFit/>
          </a:bodyPr>
          <a:lstStyle/>
          <a:p>
            <a:pPr algn="l">
              <a:spcBef>
                <a:spcPct val="50000"/>
              </a:spcBef>
            </a:pPr>
            <a:r>
              <a:rPr lang="en-US" sz="2400" dirty="0">
                <a:latin typeface="+mj-lt"/>
              </a:rPr>
              <a:t>The </a:t>
            </a:r>
            <a:r>
              <a:rPr lang="en-US" sz="2400" i="1" dirty="0" smtClean="0">
                <a:latin typeface="+mj-lt"/>
              </a:rPr>
              <a:t>t</a:t>
            </a:r>
            <a:r>
              <a:rPr lang="en-US" sz="2400" i="1" dirty="0" smtClean="0">
                <a:latin typeface="+mj-lt"/>
              </a:rPr>
              <a:t>hermal linkage </a:t>
            </a:r>
            <a:r>
              <a:rPr lang="en-US" sz="2400" dirty="0">
                <a:latin typeface="+mj-lt"/>
              </a:rPr>
              <a:t>is often a small glass tube with colored liquid that is designed to shatter at a fixed temperature.</a:t>
            </a:r>
          </a:p>
          <a:p>
            <a:pPr algn="l">
              <a:spcBef>
                <a:spcPct val="50000"/>
              </a:spcBef>
            </a:pPr>
            <a:r>
              <a:rPr lang="en-US" sz="2400" dirty="0">
                <a:latin typeface="+mj-lt"/>
              </a:rPr>
              <a:t>The fire will heat the Thermal Linkage to its break point, at which point the water in the pipe will flow freely through the opening at a high pressure. The pressure of the water causes it to spread in a wide area when it hits the deflector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wetpipe"/>
          <p:cNvPicPr>
            <a:picLocks noChangeAspect="1" noChangeArrowheads="1"/>
          </p:cNvPicPr>
          <p:nvPr/>
        </p:nvPicPr>
        <p:blipFill>
          <a:blip r:embed="rId2" cstate="print"/>
          <a:srcRect/>
          <a:stretch>
            <a:fillRect/>
          </a:stretch>
        </p:blipFill>
        <p:spPr bwMode="auto">
          <a:xfrm>
            <a:off x="381000" y="3200400"/>
            <a:ext cx="8305800" cy="2384425"/>
          </a:xfrm>
          <a:prstGeom prst="rect">
            <a:avLst/>
          </a:prstGeom>
          <a:noFill/>
          <a:ln w="9525">
            <a:noFill/>
            <a:miter lim="800000"/>
            <a:headEnd/>
            <a:tailEnd/>
          </a:ln>
        </p:spPr>
      </p:pic>
      <p:sp>
        <p:nvSpPr>
          <p:cNvPr id="58370" name="Rectangle 2"/>
          <p:cNvSpPr>
            <a:spLocks noGrp="1" noChangeArrowheads="1"/>
          </p:cNvSpPr>
          <p:nvPr>
            <p:ph type="title"/>
          </p:nvPr>
        </p:nvSpPr>
        <p:spPr/>
        <p:txBody>
          <a:bodyPr/>
          <a:lstStyle/>
          <a:p>
            <a:r>
              <a:rPr lang="en-US" smtClean="0"/>
              <a:t>Automatic fire suppression</a:t>
            </a:r>
            <a:endParaRPr lang="en-US" smtClean="0"/>
          </a:p>
        </p:txBody>
      </p:sp>
      <p:sp>
        <p:nvSpPr>
          <p:cNvPr id="58371" name="Rectangle 3"/>
          <p:cNvSpPr>
            <a:spLocks noGrp="1" noChangeArrowheads="1"/>
          </p:cNvSpPr>
          <p:nvPr>
            <p:ph idx="1"/>
          </p:nvPr>
        </p:nvSpPr>
        <p:spPr/>
        <p:txBody>
          <a:bodyPr>
            <a:normAutofit lnSpcReduction="10000"/>
          </a:bodyPr>
          <a:lstStyle/>
          <a:p>
            <a:pPr>
              <a:buNone/>
            </a:pPr>
            <a:r>
              <a:rPr lang="en-US" sz="2800" dirty="0" smtClean="0"/>
              <a:t>Sprinklers – </a:t>
            </a:r>
          </a:p>
          <a:p>
            <a:r>
              <a:rPr lang="en-US" sz="2800" dirty="0" smtClean="0"/>
              <a:t>Wet Pipe – high pressure water in pipe directly above sprinkler heads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400" dirty="0" smtClean="0"/>
          </a:p>
          <a:p>
            <a:endParaRPr lang="en-US" sz="2400" dirty="0" smtClean="0"/>
          </a:p>
          <a:p>
            <a:r>
              <a:rPr lang="en-US" sz="2400" dirty="0" smtClean="0"/>
              <a:t>Deluge </a:t>
            </a:r>
            <a:r>
              <a:rPr lang="en-US" sz="2400" dirty="0" smtClean="0"/>
              <a:t>– Type of wet pipe with a high volume of water dispersal, not used for data centers.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dirty="0" smtClean="0"/>
          </a:p>
          <a:p>
            <a:endParaRPr lang="en-US" dirty="0" smtClean="0"/>
          </a:p>
        </p:txBody>
      </p:sp>
      <p:sp>
        <p:nvSpPr>
          <p:cNvPr id="58373" name="Text Box 5"/>
          <p:cNvSpPr txBox="1">
            <a:spLocks noChangeArrowheads="1"/>
          </p:cNvSpPr>
          <p:nvPr/>
        </p:nvSpPr>
        <p:spPr bwMode="auto">
          <a:xfrm>
            <a:off x="304800" y="5715000"/>
            <a:ext cx="8534400" cy="400110"/>
          </a:xfrm>
          <a:prstGeom prst="rect">
            <a:avLst/>
          </a:prstGeom>
          <a:noFill/>
          <a:ln w="9525">
            <a:noFill/>
            <a:miter lim="800000"/>
            <a:headEnd/>
            <a:tailEnd/>
          </a:ln>
        </p:spPr>
        <p:txBody>
          <a:bodyPr>
            <a:spAutoFit/>
          </a:bodyPr>
          <a:lstStyle/>
          <a:p>
            <a:pPr algn="l">
              <a:spcBef>
                <a:spcPct val="20000"/>
              </a:spcBef>
            </a:pPr>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Automatic fire suppression</a:t>
            </a:r>
            <a:endParaRPr lang="en-US" smtClean="0"/>
          </a:p>
        </p:txBody>
      </p:sp>
      <p:sp>
        <p:nvSpPr>
          <p:cNvPr id="59395" name="Rectangle 3"/>
          <p:cNvSpPr>
            <a:spLocks noGrp="1" noChangeArrowheads="1"/>
          </p:cNvSpPr>
          <p:nvPr>
            <p:ph idx="1"/>
          </p:nvPr>
        </p:nvSpPr>
        <p:spPr/>
        <p:txBody>
          <a:bodyPr/>
          <a:lstStyle/>
          <a:p>
            <a:r>
              <a:rPr lang="en-US" sz="2800" dirty="0" smtClean="0"/>
              <a:t>Dry Pipe – Air in pipe overhead, water in reservoir. Used where freezing temperatures may occur*.</a:t>
            </a:r>
            <a:endParaRPr lang="en-US" sz="2800" dirty="0" smtClean="0"/>
          </a:p>
        </p:txBody>
      </p:sp>
      <p:pic>
        <p:nvPicPr>
          <p:cNvPr id="59396" name="Picture 4" descr="dry-pipe"/>
          <p:cNvPicPr>
            <a:picLocks noChangeAspect="1" noChangeArrowheads="1"/>
          </p:cNvPicPr>
          <p:nvPr/>
        </p:nvPicPr>
        <p:blipFill>
          <a:blip r:embed="rId2" cstate="print"/>
          <a:srcRect/>
          <a:stretch>
            <a:fillRect/>
          </a:stretch>
        </p:blipFill>
        <p:spPr bwMode="auto">
          <a:xfrm>
            <a:off x="533400" y="2819400"/>
            <a:ext cx="8001000" cy="374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Automatic fire suppression</a:t>
            </a:r>
            <a:endParaRPr lang="en-US" smtClean="0"/>
          </a:p>
        </p:txBody>
      </p:sp>
      <p:sp>
        <p:nvSpPr>
          <p:cNvPr id="60419" name="Rectangle 3"/>
          <p:cNvSpPr>
            <a:spLocks noGrp="1" noChangeArrowheads="1"/>
          </p:cNvSpPr>
          <p:nvPr>
            <p:ph idx="1"/>
          </p:nvPr>
        </p:nvSpPr>
        <p:spPr/>
        <p:txBody>
          <a:bodyPr/>
          <a:lstStyle/>
          <a:p>
            <a:r>
              <a:rPr lang="en-US" sz="2800" dirty="0" smtClean="0"/>
              <a:t>Pre action – like dry pipe but water is released / primed by an independent sensor </a:t>
            </a:r>
          </a:p>
          <a:p>
            <a:endParaRPr lang="en-US" dirty="0" smtClean="0"/>
          </a:p>
        </p:txBody>
      </p:sp>
      <p:pic>
        <p:nvPicPr>
          <p:cNvPr id="60420" name="Picture 4" descr="dry-pipe"/>
          <p:cNvPicPr>
            <a:picLocks noChangeAspect="1" noChangeArrowheads="1"/>
          </p:cNvPicPr>
          <p:nvPr/>
        </p:nvPicPr>
        <p:blipFill>
          <a:blip r:embed="rId2" cstate="print"/>
          <a:srcRect/>
          <a:stretch>
            <a:fillRect/>
          </a:stretch>
        </p:blipFill>
        <p:spPr bwMode="auto">
          <a:xfrm>
            <a:off x="381000" y="2697677"/>
            <a:ext cx="8229600" cy="384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Planning Process</a:t>
            </a:r>
          </a:p>
        </p:txBody>
      </p:sp>
      <p:sp>
        <p:nvSpPr>
          <p:cNvPr id="7171" name="Rectangle 3"/>
          <p:cNvSpPr>
            <a:spLocks noGrp="1" noChangeArrowheads="1"/>
          </p:cNvSpPr>
          <p:nvPr>
            <p:ph idx="1"/>
          </p:nvPr>
        </p:nvSpPr>
        <p:spPr>
          <a:xfrm>
            <a:off x="152400" y="1447800"/>
            <a:ext cx="8839200" cy="5257800"/>
          </a:xfrm>
        </p:spPr>
        <p:txBody>
          <a:bodyPr>
            <a:normAutofit fontScale="92500"/>
          </a:bodyPr>
          <a:lstStyle/>
          <a:p>
            <a:pPr marL="633222" indent="-514350"/>
            <a:r>
              <a:rPr lang="en-US" dirty="0" smtClean="0"/>
              <a:t>Threats should be classified as internal or </a:t>
            </a:r>
            <a:r>
              <a:rPr lang="en-US" dirty="0" smtClean="0"/>
              <a:t>external.</a:t>
            </a:r>
            <a:endParaRPr lang="en-US" dirty="0" smtClean="0"/>
          </a:p>
          <a:p>
            <a:pPr marL="633222" indent="-514350"/>
            <a:r>
              <a:rPr lang="en-US" dirty="0" smtClean="0"/>
              <a:t>Risk </a:t>
            </a:r>
            <a:r>
              <a:rPr lang="en-US" dirty="0" smtClean="0"/>
              <a:t>analysis should be taken on a physical aspect. </a:t>
            </a:r>
            <a:endParaRPr lang="en-US" dirty="0" smtClean="0"/>
          </a:p>
          <a:p>
            <a:pPr marL="925830" lvl="1" indent="-514350">
              <a:buFont typeface="+mj-lt"/>
              <a:buAutoNum type="arabicPeriod"/>
            </a:pPr>
            <a:r>
              <a:rPr lang="en-US" dirty="0" smtClean="0"/>
              <a:t>Assets </a:t>
            </a:r>
            <a:r>
              <a:rPr lang="en-US" dirty="0" smtClean="0"/>
              <a:t>should be identified, </a:t>
            </a:r>
            <a:endParaRPr lang="en-US" dirty="0" smtClean="0"/>
          </a:p>
          <a:p>
            <a:pPr marL="925830" lvl="1" indent="-514350">
              <a:buFont typeface="+mj-lt"/>
              <a:buAutoNum type="arabicPeriod"/>
            </a:pPr>
            <a:r>
              <a:rPr lang="en-US" dirty="0" smtClean="0"/>
              <a:t>threats </a:t>
            </a:r>
            <a:r>
              <a:rPr lang="en-US" dirty="0" smtClean="0"/>
              <a:t>should be identified (probabilities calculated) </a:t>
            </a:r>
            <a:endParaRPr lang="en-US" dirty="0" smtClean="0"/>
          </a:p>
          <a:p>
            <a:pPr marL="925830" lvl="1" indent="-514350">
              <a:buFont typeface="+mj-lt"/>
              <a:buAutoNum type="arabicPeriod"/>
            </a:pPr>
            <a:r>
              <a:rPr lang="en-US" dirty="0" smtClean="0"/>
              <a:t>countermeasures </a:t>
            </a:r>
            <a:r>
              <a:rPr lang="en-US" dirty="0" smtClean="0"/>
              <a:t>put in place that are COST EFFECTIVE and appropriate to the level of security needed.</a:t>
            </a:r>
          </a:p>
          <a:p>
            <a:pPr eaLnBrk="1" hangingPunct="1">
              <a:buFontTx/>
              <a:buNone/>
            </a:pPr>
            <a:endParaRPr lang="en-US" sz="2800" dirty="0" smtClean="0"/>
          </a:p>
          <a:p>
            <a:pPr eaLnBrk="1" hangingPunct="1">
              <a:buFontTx/>
              <a:buNone/>
            </a:pPr>
            <a:r>
              <a:rPr lang="en-US" sz="2800" dirty="0" smtClean="0"/>
              <a:t>Physical </a:t>
            </a:r>
            <a:r>
              <a:rPr lang="en-US" sz="2800" dirty="0" smtClean="0"/>
              <a:t>security will ultimately be a combination of people, processes, procedures and equipment to protect resources.</a:t>
            </a:r>
          </a:p>
          <a:p>
            <a:pPr algn="ctr" eaLnBrk="1" hangingPunct="1">
              <a:buFontTx/>
              <a:buNone/>
            </a:pPr>
            <a:r>
              <a:rPr lang="en-US" sz="2800" dirty="0" smtClean="0"/>
              <a:t>(more)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Fire random tidbit</a:t>
            </a:r>
            <a:endParaRPr lang="en-US" smtClean="0"/>
          </a:p>
        </p:txBody>
      </p:sp>
      <p:sp>
        <p:nvSpPr>
          <p:cNvPr id="61443" name="Rectangle 3"/>
          <p:cNvSpPr>
            <a:spLocks noGrp="1" noChangeArrowheads="1"/>
          </p:cNvSpPr>
          <p:nvPr>
            <p:ph idx="1"/>
          </p:nvPr>
        </p:nvSpPr>
        <p:spPr/>
        <p:txBody>
          <a:bodyPr>
            <a:normAutofit/>
          </a:bodyPr>
          <a:lstStyle/>
          <a:p>
            <a:r>
              <a:rPr lang="en-US" dirty="0" smtClean="0"/>
              <a:t>Plenum – The crawlspace above a ceiling.</a:t>
            </a:r>
          </a:p>
          <a:p>
            <a:pPr lvl="1"/>
            <a:r>
              <a:rPr lang="en-US" dirty="0" smtClean="0"/>
              <a:t>Know the term</a:t>
            </a:r>
          </a:p>
          <a:p>
            <a:pPr lvl="1"/>
            <a:r>
              <a:rPr lang="en-US" dirty="0" smtClean="0"/>
              <a:t>Cables run in the Plenum area MUST be </a:t>
            </a:r>
            <a:r>
              <a:rPr lang="en-US" i="1" dirty="0" smtClean="0"/>
              <a:t>plenum</a:t>
            </a:r>
            <a:r>
              <a:rPr lang="en-US" b="1" i="1" dirty="0" smtClean="0"/>
              <a:t> </a:t>
            </a:r>
            <a:r>
              <a:rPr lang="en-US" i="1" dirty="0" smtClean="0"/>
              <a:t>cable</a:t>
            </a:r>
            <a:r>
              <a:rPr lang="en-US" i="1" dirty="0" smtClean="0"/>
              <a:t> </a:t>
            </a:r>
            <a:r>
              <a:rPr lang="en-US" dirty="0" smtClean="0"/>
              <a:t>which gives off less toxic fumes when burning.</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Plenum</a:t>
            </a:r>
          </a:p>
        </p:txBody>
      </p:sp>
      <p:pic>
        <p:nvPicPr>
          <p:cNvPr id="62467" name="Picture 4" descr="plenum"/>
          <p:cNvPicPr>
            <a:picLocks noChangeAspect="1" noChangeArrowheads="1"/>
          </p:cNvPicPr>
          <p:nvPr/>
        </p:nvPicPr>
        <p:blipFill>
          <a:blip r:embed="rId2" cstate="print"/>
          <a:srcRect/>
          <a:stretch>
            <a:fillRect/>
          </a:stretch>
        </p:blipFill>
        <p:spPr bwMode="auto">
          <a:xfrm>
            <a:off x="762000" y="1562199"/>
            <a:ext cx="6858000" cy="514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Perimeter security</a:t>
            </a:r>
            <a:endParaRPr lang="en-US" smtClean="0"/>
          </a:p>
        </p:txBody>
      </p:sp>
      <p:sp>
        <p:nvSpPr>
          <p:cNvPr id="63491" name="Rectangle 3"/>
          <p:cNvSpPr>
            <a:spLocks noGrp="1" noChangeArrowheads="1"/>
          </p:cNvSpPr>
          <p:nvPr>
            <p:ph idx="1"/>
          </p:nvPr>
        </p:nvSpPr>
        <p:spPr/>
        <p:txBody>
          <a:bodyPr>
            <a:normAutofit fontScale="77500" lnSpcReduction="20000"/>
          </a:bodyPr>
          <a:lstStyle/>
          <a:p>
            <a:pPr>
              <a:buNone/>
            </a:pPr>
            <a:r>
              <a:rPr lang="en-US" dirty="0" smtClean="0"/>
              <a:t>Perimeter security is concerned with protecting the outside of your facility. </a:t>
            </a:r>
            <a:r>
              <a:rPr lang="en-US" dirty="0" smtClean="0"/>
              <a:t>E</a:t>
            </a:r>
            <a:r>
              <a:rPr lang="en-US" dirty="0" smtClean="0"/>
              <a:t>nsuring that there is no un-authorized physical access. Perimeter security can implement multiple controls to keep the facility secure</a:t>
            </a:r>
          </a:p>
          <a:p>
            <a:pPr>
              <a:buNone/>
            </a:pPr>
            <a:endParaRPr lang="en-US" dirty="0" smtClean="0"/>
          </a:p>
          <a:p>
            <a:pPr>
              <a:buNone/>
            </a:pPr>
            <a:r>
              <a:rPr lang="en-US" dirty="0" smtClean="0"/>
              <a:t>Some controls that are used that we will look at are</a:t>
            </a:r>
          </a:p>
          <a:p>
            <a:r>
              <a:rPr lang="en-US" dirty="0" smtClean="0"/>
              <a:t>Locks</a:t>
            </a:r>
          </a:p>
          <a:p>
            <a:r>
              <a:rPr lang="en-US" dirty="0" smtClean="0"/>
              <a:t>Personnel access controls</a:t>
            </a:r>
          </a:p>
          <a:p>
            <a:r>
              <a:rPr lang="en-US" dirty="0" smtClean="0"/>
              <a:t>Fencing</a:t>
            </a:r>
          </a:p>
          <a:p>
            <a:r>
              <a:rPr lang="en-US" dirty="0" smtClean="0"/>
              <a:t>Lighting</a:t>
            </a:r>
          </a:p>
          <a:p>
            <a:r>
              <a:rPr lang="en-US" dirty="0" smtClean="0"/>
              <a:t>Bollards</a:t>
            </a:r>
          </a:p>
          <a:p>
            <a:r>
              <a:rPr lang="en-US" dirty="0" smtClean="0"/>
              <a:t>Surveillance devices</a:t>
            </a:r>
          </a:p>
          <a:p>
            <a:r>
              <a:rPr lang="en-US" dirty="0" smtClean="0"/>
              <a:t>Intrusion detection systems</a:t>
            </a:r>
          </a:p>
          <a:p>
            <a:r>
              <a:rPr lang="en-US" dirty="0" smtClean="0"/>
              <a:t>Guard dogs</a:t>
            </a: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Perimeter Security</a:t>
            </a:r>
            <a:endParaRPr lang="en-US" smtClean="0"/>
          </a:p>
        </p:txBody>
      </p:sp>
      <p:sp>
        <p:nvSpPr>
          <p:cNvPr id="64515" name="Rectangle 3"/>
          <p:cNvSpPr>
            <a:spLocks noGrp="1" noChangeArrowheads="1"/>
          </p:cNvSpPr>
          <p:nvPr>
            <p:ph idx="1"/>
          </p:nvPr>
        </p:nvSpPr>
        <p:spPr/>
        <p:txBody>
          <a:bodyPr/>
          <a:lstStyle/>
          <a:p>
            <a:pPr>
              <a:buNone/>
            </a:pPr>
            <a:r>
              <a:rPr lang="en-US" dirty="0" smtClean="0"/>
              <a:t>Locks – purpose of locks is to DELAY* intruders, until they can be detected and apprehended. There are multiple types of locks that we will talk about</a:t>
            </a:r>
          </a:p>
          <a:p>
            <a:r>
              <a:rPr lang="en-US" dirty="0" smtClean="0"/>
              <a:t>Mechanical</a:t>
            </a:r>
          </a:p>
          <a:p>
            <a:r>
              <a:rPr lang="en-US" dirty="0" smtClean="0"/>
              <a:t>Combination locks</a:t>
            </a:r>
          </a:p>
          <a:p>
            <a:r>
              <a:rPr lang="en-US" dirty="0" smtClean="0"/>
              <a:t>Cipher locks</a:t>
            </a:r>
          </a:p>
          <a:p>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Locks</a:t>
            </a:r>
            <a:endParaRPr lang="en-US" smtClean="0"/>
          </a:p>
        </p:txBody>
      </p:sp>
      <p:sp>
        <p:nvSpPr>
          <p:cNvPr id="65539" name="Rectangle 3"/>
          <p:cNvSpPr>
            <a:spLocks noGrp="1" noChangeArrowheads="1"/>
          </p:cNvSpPr>
          <p:nvPr>
            <p:ph idx="1"/>
          </p:nvPr>
        </p:nvSpPr>
        <p:spPr/>
        <p:txBody>
          <a:bodyPr/>
          <a:lstStyle/>
          <a:p>
            <a:r>
              <a:rPr lang="en-US" dirty="0" smtClean="0"/>
              <a:t>Mechanical – use a physical key (Warded lock or tumbler)</a:t>
            </a:r>
          </a:p>
          <a:p>
            <a:pPr lvl="1"/>
            <a:r>
              <a:rPr lang="en-US" dirty="0" smtClean="0"/>
              <a:t>Warded lock – basic padlock, cheap (image)</a:t>
            </a:r>
          </a:p>
          <a:p>
            <a:r>
              <a:rPr lang="en-US" dirty="0" smtClean="0"/>
              <a:t>Tumbler lock – more pieces that a warded lock, key fits into a cylinder which moved the metal pieces such that the bolt can slide into the locked and unlocked position.</a:t>
            </a:r>
          </a:p>
          <a:p>
            <a:pPr lvl="1"/>
            <a:r>
              <a:rPr lang="en-US" dirty="0" smtClean="0"/>
              <a:t>Pin tumbler – uses pins</a:t>
            </a:r>
          </a:p>
          <a:p>
            <a:pPr lvl="1"/>
            <a:r>
              <a:rPr lang="en-US" dirty="0" smtClean="0"/>
              <a:t>Wafer – uses wafer (not very secure)</a:t>
            </a: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Warded Lock</a:t>
            </a:r>
            <a:endParaRPr lang="en-US" smtClean="0"/>
          </a:p>
        </p:txBody>
      </p:sp>
      <p:pic>
        <p:nvPicPr>
          <p:cNvPr id="66563" name="Picture 3" descr="warded-lock"/>
          <p:cNvPicPr>
            <a:picLocks noChangeAspect="1" noChangeArrowheads="1"/>
          </p:cNvPicPr>
          <p:nvPr/>
        </p:nvPicPr>
        <p:blipFill>
          <a:blip r:embed="rId2" cstate="print"/>
          <a:srcRect/>
          <a:stretch>
            <a:fillRect/>
          </a:stretch>
        </p:blipFill>
        <p:spPr bwMode="auto">
          <a:xfrm>
            <a:off x="1447800" y="1600200"/>
            <a:ext cx="6210300" cy="467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Tumbler Lock</a:t>
            </a:r>
          </a:p>
        </p:txBody>
      </p:sp>
      <p:pic>
        <p:nvPicPr>
          <p:cNvPr id="67587" name="Picture 3" descr="tumbler-lock"/>
          <p:cNvPicPr>
            <a:picLocks noChangeAspect="1" noChangeArrowheads="1"/>
          </p:cNvPicPr>
          <p:nvPr/>
        </p:nvPicPr>
        <p:blipFill>
          <a:blip r:embed="rId2" cstate="print"/>
          <a:srcRect/>
          <a:stretch>
            <a:fillRect/>
          </a:stretch>
        </p:blipFill>
        <p:spPr bwMode="auto">
          <a:xfrm>
            <a:off x="914400" y="1447800"/>
            <a:ext cx="67818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Locks types (453)</a:t>
            </a:r>
            <a:endParaRPr lang="en-US" smtClean="0"/>
          </a:p>
        </p:txBody>
      </p:sp>
      <p:sp>
        <p:nvSpPr>
          <p:cNvPr id="68611" name="Rectangle 3"/>
          <p:cNvSpPr>
            <a:spLocks noGrp="1" noChangeArrowheads="1"/>
          </p:cNvSpPr>
          <p:nvPr>
            <p:ph idx="1"/>
          </p:nvPr>
        </p:nvSpPr>
        <p:spPr/>
        <p:txBody>
          <a:bodyPr>
            <a:normAutofit lnSpcReduction="10000"/>
          </a:bodyPr>
          <a:lstStyle/>
          <a:p>
            <a:pPr>
              <a:buNone/>
            </a:pPr>
            <a:r>
              <a:rPr lang="en-US" dirty="0" smtClean="0"/>
              <a:t>There are different lock grades*</a:t>
            </a:r>
          </a:p>
          <a:p>
            <a:r>
              <a:rPr lang="en-US" dirty="0" smtClean="0"/>
              <a:t>Grade 1 – commercial</a:t>
            </a:r>
          </a:p>
          <a:p>
            <a:r>
              <a:rPr lang="en-US" dirty="0" smtClean="0"/>
              <a:t>Grade 2 – heavy duty residential, light commercial</a:t>
            </a:r>
          </a:p>
          <a:p>
            <a:r>
              <a:rPr lang="en-US" dirty="0" smtClean="0"/>
              <a:t>Grade 3 – residential throw away locks</a:t>
            </a:r>
          </a:p>
          <a:p>
            <a:endParaRPr lang="en-US" dirty="0" smtClean="0"/>
          </a:p>
          <a:p>
            <a:pPr>
              <a:buNone/>
            </a:pPr>
            <a:r>
              <a:rPr lang="en-US" dirty="0" smtClean="0"/>
              <a:t>There are also 3 cylinder categories</a:t>
            </a:r>
          </a:p>
          <a:p>
            <a:r>
              <a:rPr lang="en-US" dirty="0" smtClean="0"/>
              <a:t>Low – no pick or drill resistance provided</a:t>
            </a:r>
          </a:p>
          <a:p>
            <a:r>
              <a:rPr lang="en-US" dirty="0" smtClean="0"/>
              <a:t>Medium – a little pick resistance</a:t>
            </a:r>
          </a:p>
          <a:p>
            <a:r>
              <a:rPr lang="en-US" dirty="0" smtClean="0"/>
              <a:t>High – higher degree of pick resistance</a:t>
            </a:r>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Attacks against key type locks</a:t>
            </a:r>
            <a:endParaRPr lang="en-US" smtClean="0"/>
          </a:p>
        </p:txBody>
      </p:sp>
      <p:sp>
        <p:nvSpPr>
          <p:cNvPr id="69635" name="Rectangle 3"/>
          <p:cNvSpPr>
            <a:spLocks noGrp="1" noChangeArrowheads="1"/>
          </p:cNvSpPr>
          <p:nvPr>
            <p:ph idx="1"/>
          </p:nvPr>
        </p:nvSpPr>
        <p:spPr/>
        <p:txBody>
          <a:bodyPr/>
          <a:lstStyle/>
          <a:p>
            <a:r>
              <a:rPr lang="en-US" dirty="0" smtClean="0"/>
              <a:t>Tension wrench – shaped like an L and is used to apply tension to the cylinder, then use a pick to manipulate the individual pins*.</a:t>
            </a:r>
          </a:p>
          <a:p>
            <a:endParaRPr lang="en-US" dirty="0" smtClean="0"/>
          </a:p>
          <a:p>
            <a:r>
              <a:rPr lang="en-US" dirty="0" smtClean="0"/>
              <a:t>Pick – used in conjunction with a tension wrench to manipulate the pins into place so you can turn the cylinder*</a:t>
            </a:r>
          </a:p>
          <a:p>
            <a:endParaRPr lang="en-US" dirty="0" smtClean="0"/>
          </a:p>
          <a:p>
            <a:r>
              <a:rPr lang="en-US" dirty="0" smtClean="0"/>
              <a:t>Visualization next slide</a:t>
            </a:r>
          </a:p>
          <a:p>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Lock Picking</a:t>
            </a:r>
          </a:p>
        </p:txBody>
      </p:sp>
      <p:pic>
        <p:nvPicPr>
          <p:cNvPr id="70659" name="Picture 3" descr="lockpick"/>
          <p:cNvPicPr>
            <a:picLocks noChangeAspect="1" noChangeArrowheads="1"/>
          </p:cNvPicPr>
          <p:nvPr/>
        </p:nvPicPr>
        <p:blipFill>
          <a:blip r:embed="rId2" cstate="print"/>
          <a:srcRect/>
          <a:stretch>
            <a:fillRect/>
          </a:stretch>
        </p:blipFill>
        <p:spPr bwMode="auto">
          <a:xfrm>
            <a:off x="762000" y="1676400"/>
            <a:ext cx="7505700"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Planning Process</a:t>
            </a:r>
          </a:p>
        </p:txBody>
      </p:sp>
      <p:sp>
        <p:nvSpPr>
          <p:cNvPr id="8195" name="Rectangle 3"/>
          <p:cNvSpPr>
            <a:spLocks noGrp="1" noChangeArrowheads="1"/>
          </p:cNvSpPr>
          <p:nvPr>
            <p:ph idx="1"/>
          </p:nvPr>
        </p:nvSpPr>
        <p:spPr>
          <a:xfrm>
            <a:off x="152400" y="1600200"/>
            <a:ext cx="8839200" cy="5105400"/>
          </a:xfrm>
        </p:spPr>
        <p:txBody>
          <a:bodyPr/>
          <a:lstStyle/>
          <a:p>
            <a:pPr eaLnBrk="1" hangingPunct="1">
              <a:buFontTx/>
              <a:buNone/>
            </a:pPr>
            <a:r>
              <a:rPr lang="en-US" sz="2800" smtClean="0"/>
              <a:t>The planning and security program should include the following goals.</a:t>
            </a:r>
          </a:p>
          <a:p>
            <a:pPr eaLnBrk="1" hangingPunct="1"/>
            <a:r>
              <a:rPr lang="en-US" sz="2800" smtClean="0"/>
              <a:t>Deterrence – fences, guards, signs</a:t>
            </a:r>
          </a:p>
          <a:p>
            <a:pPr eaLnBrk="1" hangingPunct="1"/>
            <a:r>
              <a:rPr lang="en-US" sz="2800" smtClean="0"/>
              <a:t>Reducing/Avoiding damage by Delaying attackers – slow down the attackers (locks, guards, barriers)</a:t>
            </a:r>
          </a:p>
          <a:p>
            <a:pPr eaLnBrk="1" hangingPunct="1"/>
            <a:r>
              <a:rPr lang="en-US" sz="2800" smtClean="0"/>
              <a:t>Detection – motion sensors, smoke detectors</a:t>
            </a:r>
          </a:p>
          <a:p>
            <a:pPr eaLnBrk="1" hangingPunct="1"/>
            <a:r>
              <a:rPr lang="en-US" sz="2800" smtClean="0"/>
              <a:t>Incident assessment – response of guards, and determination of damage level</a:t>
            </a:r>
          </a:p>
          <a:p>
            <a:pPr eaLnBrk="1" hangingPunct="1"/>
            <a:r>
              <a:rPr lang="en-US" sz="2800" smtClean="0"/>
              <a:t>Response procedures – fire suppression, law enforcement notification etc</a:t>
            </a:r>
          </a:p>
          <a:p>
            <a:pPr eaLnBrk="1" hangingPunct="1"/>
            <a:endParaRPr lang="en-US" sz="28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Locks</a:t>
            </a:r>
          </a:p>
        </p:txBody>
      </p:sp>
      <p:sp>
        <p:nvSpPr>
          <p:cNvPr id="71683" name="Rectangle 3"/>
          <p:cNvSpPr>
            <a:spLocks noGrp="1" noChangeArrowheads="1"/>
          </p:cNvSpPr>
          <p:nvPr>
            <p:ph idx="1"/>
          </p:nvPr>
        </p:nvSpPr>
        <p:spPr>
          <a:xfrm>
            <a:off x="152400" y="1447800"/>
            <a:ext cx="8839200" cy="5181600"/>
          </a:xfrm>
        </p:spPr>
        <p:txBody>
          <a:bodyPr/>
          <a:lstStyle/>
          <a:p>
            <a:pPr eaLnBrk="1" hangingPunct="1"/>
            <a:r>
              <a:rPr lang="en-US" smtClean="0"/>
              <a:t>Combination locks – rather than use a key, turn </a:t>
            </a:r>
          </a:p>
          <a:p>
            <a:pPr lvl="1" eaLnBrk="1" hangingPunct="1">
              <a:buFontTx/>
              <a:buNone/>
            </a:pPr>
            <a:endParaRPr lang="en-US" smtClean="0"/>
          </a:p>
          <a:p>
            <a:pPr lvl="1" eaLnBrk="1" hangingPunct="1">
              <a:buFontTx/>
              <a:buNone/>
            </a:pPr>
            <a:endParaRPr lang="en-US" smtClean="0"/>
          </a:p>
        </p:txBody>
      </p:sp>
      <p:pic>
        <p:nvPicPr>
          <p:cNvPr id="71684" name="Picture 4" descr="combination"/>
          <p:cNvPicPr>
            <a:picLocks noChangeAspect="1" noChangeArrowheads="1"/>
          </p:cNvPicPr>
          <p:nvPr/>
        </p:nvPicPr>
        <p:blipFill>
          <a:blip r:embed="rId2" cstate="print"/>
          <a:srcRect/>
          <a:stretch>
            <a:fillRect/>
          </a:stretch>
        </p:blipFill>
        <p:spPr bwMode="auto">
          <a:xfrm>
            <a:off x="2362200" y="2209800"/>
            <a:ext cx="4343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Cipher Lock*</a:t>
            </a:r>
            <a:endParaRPr lang="en-US" dirty="0" smtClean="0"/>
          </a:p>
        </p:txBody>
      </p:sp>
      <p:pic>
        <p:nvPicPr>
          <p:cNvPr id="72707" name="Picture 4" descr="cihper-lock"/>
          <p:cNvPicPr>
            <a:picLocks noChangeAspect="1" noChangeArrowheads="1"/>
          </p:cNvPicPr>
          <p:nvPr/>
        </p:nvPicPr>
        <p:blipFill>
          <a:blip r:embed="rId2" cstate="print"/>
          <a:srcRect/>
          <a:stretch>
            <a:fillRect/>
          </a:stretch>
        </p:blipFill>
        <p:spPr bwMode="auto">
          <a:xfrm>
            <a:off x="1676400" y="1587076"/>
            <a:ext cx="5334000" cy="5150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Cipher Lock</a:t>
            </a:r>
            <a:endParaRPr lang="en-US" smtClean="0"/>
          </a:p>
        </p:txBody>
      </p:sp>
      <p:sp>
        <p:nvSpPr>
          <p:cNvPr id="73731" name="Rectangle 3"/>
          <p:cNvSpPr>
            <a:spLocks noGrp="1" noChangeArrowheads="1"/>
          </p:cNvSpPr>
          <p:nvPr>
            <p:ph idx="1"/>
          </p:nvPr>
        </p:nvSpPr>
        <p:spPr/>
        <p:txBody>
          <a:bodyPr/>
          <a:lstStyle/>
          <a:p>
            <a:pPr>
              <a:buNone/>
            </a:pPr>
            <a:r>
              <a:rPr lang="en-US" dirty="0" smtClean="0"/>
              <a:t>Cipher locks – electronic locks*</a:t>
            </a:r>
          </a:p>
          <a:p>
            <a:pPr>
              <a:buNone/>
            </a:pPr>
            <a:r>
              <a:rPr lang="en-US" dirty="0" smtClean="0"/>
              <a:t>Advantages*:</a:t>
            </a:r>
            <a:endParaRPr lang="en-US" dirty="0" smtClean="0"/>
          </a:p>
          <a:p>
            <a:pPr lvl="1"/>
            <a:r>
              <a:rPr lang="en-US" dirty="0" smtClean="0"/>
              <a:t>Combination can be changed</a:t>
            </a:r>
          </a:p>
          <a:p>
            <a:pPr lvl="1"/>
            <a:r>
              <a:rPr lang="en-US" dirty="0" smtClean="0"/>
              <a:t>Combination can be different for different people</a:t>
            </a:r>
          </a:p>
          <a:p>
            <a:pPr lvl="1"/>
            <a:r>
              <a:rPr lang="en-US" dirty="0" smtClean="0"/>
              <a:t>Can work during different times of day</a:t>
            </a:r>
          </a:p>
          <a:p>
            <a:pPr lvl="1"/>
            <a:r>
              <a:rPr lang="en-US" dirty="0" smtClean="0"/>
              <a:t>Can have </a:t>
            </a:r>
            <a:r>
              <a:rPr lang="en-US" i="1" dirty="0" smtClean="0"/>
              <a:t>override codes</a:t>
            </a:r>
          </a:p>
          <a:p>
            <a:pPr lvl="2"/>
            <a:r>
              <a:rPr lang="en-US" dirty="0" smtClean="0"/>
              <a:t>Subtype of Override Code is an </a:t>
            </a:r>
            <a:r>
              <a:rPr lang="en-US" i="1" dirty="0" smtClean="0"/>
              <a:t>emergency code</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Device Locks</a:t>
            </a:r>
            <a:endParaRPr lang="en-US" smtClean="0"/>
          </a:p>
        </p:txBody>
      </p:sp>
      <p:sp>
        <p:nvSpPr>
          <p:cNvPr id="74755" name="Rectangle 3"/>
          <p:cNvSpPr>
            <a:spLocks noGrp="1" noChangeArrowheads="1"/>
          </p:cNvSpPr>
          <p:nvPr>
            <p:ph idx="1"/>
          </p:nvPr>
        </p:nvSpPr>
        <p:spPr/>
        <p:txBody>
          <a:bodyPr/>
          <a:lstStyle/>
          <a:p>
            <a:r>
              <a:rPr lang="en-US" dirty="0" smtClean="0"/>
              <a:t>Device Locks - Computer equipment sometimes must be locked (laptops, or physically blocking out slots). Some type of device locks are</a:t>
            </a:r>
          </a:p>
          <a:p>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Switch Lock</a:t>
            </a:r>
          </a:p>
        </p:txBody>
      </p:sp>
      <p:pic>
        <p:nvPicPr>
          <p:cNvPr id="75779" name="Picture 4" descr="switch-lock"/>
          <p:cNvPicPr>
            <a:picLocks noChangeAspect="1" noChangeArrowheads="1"/>
          </p:cNvPicPr>
          <p:nvPr/>
        </p:nvPicPr>
        <p:blipFill>
          <a:blip r:embed="rId2" cstate="print"/>
          <a:srcRect/>
          <a:stretch>
            <a:fillRect/>
          </a:stretch>
        </p:blipFill>
        <p:spPr bwMode="auto">
          <a:xfrm>
            <a:off x="1600200" y="1518084"/>
            <a:ext cx="5257800" cy="5155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Port / Laptop Lock</a:t>
            </a:r>
          </a:p>
        </p:txBody>
      </p:sp>
      <p:sp>
        <p:nvSpPr>
          <p:cNvPr id="76803" name="Rectangle 3"/>
          <p:cNvSpPr>
            <a:spLocks noGrp="1" noChangeArrowheads="1"/>
          </p:cNvSpPr>
          <p:nvPr>
            <p:ph idx="1"/>
          </p:nvPr>
        </p:nvSpPr>
        <p:spPr>
          <a:xfrm>
            <a:off x="4419600" y="1447800"/>
            <a:ext cx="4495800" cy="5181600"/>
          </a:xfrm>
        </p:spPr>
        <p:txBody>
          <a:bodyPr/>
          <a:lstStyle/>
          <a:p>
            <a:pPr eaLnBrk="1" hangingPunct="1"/>
            <a:r>
              <a:rPr lang="en-US" smtClean="0"/>
              <a:t>Slot locks physically lock into the expansion slots to physically secure systems.</a:t>
            </a:r>
          </a:p>
          <a:p>
            <a:pPr eaLnBrk="1" hangingPunct="1"/>
            <a:endParaRPr lang="en-US" smtClean="0"/>
          </a:p>
        </p:txBody>
      </p:sp>
      <p:pic>
        <p:nvPicPr>
          <p:cNvPr id="76804" name="Picture 4" descr="workstation-lock"/>
          <p:cNvPicPr>
            <a:picLocks noChangeAspect="1" noChangeArrowheads="1"/>
          </p:cNvPicPr>
          <p:nvPr/>
        </p:nvPicPr>
        <p:blipFill>
          <a:blip r:embed="rId2" cstate="print"/>
          <a:srcRect/>
          <a:stretch>
            <a:fillRect/>
          </a:stretch>
        </p:blipFill>
        <p:spPr bwMode="auto">
          <a:xfrm>
            <a:off x="152400" y="1676400"/>
            <a:ext cx="4051300"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Device Locks</a:t>
            </a:r>
          </a:p>
        </p:txBody>
      </p:sp>
      <p:sp>
        <p:nvSpPr>
          <p:cNvPr id="77827" name="Rectangle 3"/>
          <p:cNvSpPr>
            <a:spLocks noGrp="1" noChangeArrowheads="1"/>
          </p:cNvSpPr>
          <p:nvPr>
            <p:ph idx="1"/>
          </p:nvPr>
        </p:nvSpPr>
        <p:spPr>
          <a:xfrm>
            <a:off x="152400" y="1600200"/>
            <a:ext cx="5105400" cy="5029200"/>
          </a:xfrm>
        </p:spPr>
        <p:txBody>
          <a:bodyPr/>
          <a:lstStyle/>
          <a:p>
            <a:pPr eaLnBrk="1" hangingPunct="1"/>
            <a:r>
              <a:rPr lang="en-US" smtClean="0"/>
              <a:t>Port controls – block access to floppy or USB ports</a:t>
            </a:r>
          </a:p>
          <a:p>
            <a:pPr eaLnBrk="1" hangingPunct="1">
              <a:buFontTx/>
              <a:buNone/>
            </a:pPr>
            <a:endParaRPr lang="en-US" smtClean="0"/>
          </a:p>
          <a:p>
            <a:pPr eaLnBrk="1" hangingPunct="1"/>
            <a:r>
              <a:rPr lang="en-US" smtClean="0"/>
              <a:t>Cable traps – lock down cables from being unplugged and removed.</a:t>
            </a:r>
          </a:p>
          <a:p>
            <a:pPr eaLnBrk="1" hangingPunct="1"/>
            <a:endParaRPr lang="en-US" smtClean="0"/>
          </a:p>
        </p:txBody>
      </p:sp>
      <p:pic>
        <p:nvPicPr>
          <p:cNvPr id="77828" name="Picture 5" descr="cable-trap"/>
          <p:cNvPicPr>
            <a:picLocks noChangeAspect="1" noChangeArrowheads="1"/>
          </p:cNvPicPr>
          <p:nvPr/>
        </p:nvPicPr>
        <p:blipFill>
          <a:blip r:embed="rId2" cstate="print"/>
          <a:srcRect/>
          <a:stretch>
            <a:fillRect/>
          </a:stretch>
        </p:blipFill>
        <p:spPr bwMode="auto">
          <a:xfrm>
            <a:off x="5410200" y="1676400"/>
            <a:ext cx="355441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Personnel access controls</a:t>
            </a:r>
            <a:endParaRPr lang="en-US" smtClean="0"/>
          </a:p>
        </p:txBody>
      </p:sp>
      <p:sp>
        <p:nvSpPr>
          <p:cNvPr id="78851" name="Rectangle 3"/>
          <p:cNvSpPr>
            <a:spLocks noGrp="1" noChangeArrowheads="1"/>
          </p:cNvSpPr>
          <p:nvPr>
            <p:ph idx="1"/>
          </p:nvPr>
        </p:nvSpPr>
        <p:spPr/>
        <p:txBody>
          <a:bodyPr/>
          <a:lstStyle/>
          <a:p>
            <a:pPr>
              <a:buNone/>
            </a:pPr>
            <a:r>
              <a:rPr lang="en-US" dirty="0" smtClean="0"/>
              <a:t>There are different technologies to grant access to a building.</a:t>
            </a:r>
          </a:p>
          <a:p>
            <a:r>
              <a:rPr lang="en-US" dirty="0" smtClean="0"/>
              <a:t>User activated – a user does something (swipe cards, biometrics)</a:t>
            </a:r>
          </a:p>
          <a:p>
            <a:r>
              <a:rPr lang="en-US" dirty="0" smtClean="0"/>
              <a:t>Proximity devices/transponders – a system recognizes the presence of an object. (Electronic access control tokens) is a generic term for proximity authentication systems)</a:t>
            </a:r>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Fencing</a:t>
            </a:r>
          </a:p>
        </p:txBody>
      </p:sp>
      <p:sp>
        <p:nvSpPr>
          <p:cNvPr id="79875" name="Rectangle 3"/>
          <p:cNvSpPr>
            <a:spLocks noGrp="1" noChangeArrowheads="1"/>
          </p:cNvSpPr>
          <p:nvPr>
            <p:ph idx="1"/>
          </p:nvPr>
        </p:nvSpPr>
        <p:spPr>
          <a:xfrm>
            <a:off x="228600" y="1524000"/>
            <a:ext cx="8686800" cy="5105400"/>
          </a:xfrm>
        </p:spPr>
        <p:txBody>
          <a:bodyPr/>
          <a:lstStyle/>
          <a:p>
            <a:pPr eaLnBrk="1" hangingPunct="1">
              <a:buFontTx/>
              <a:buNone/>
            </a:pPr>
            <a:r>
              <a:rPr lang="en-US" dirty="0" smtClean="0"/>
              <a:t>Can deter and delay intruders</a:t>
            </a:r>
          </a:p>
          <a:p>
            <a:pPr eaLnBrk="1" hangingPunct="1"/>
            <a:r>
              <a:rPr lang="en-US" dirty="0" smtClean="0"/>
              <a:t>Fences 3-4 feet high only deter casual </a:t>
            </a:r>
            <a:r>
              <a:rPr lang="en-US" dirty="0" smtClean="0"/>
              <a:t>trespassers*</a:t>
            </a:r>
            <a:endParaRPr lang="en-US" dirty="0" smtClean="0"/>
          </a:p>
          <a:p>
            <a:pPr eaLnBrk="1" hangingPunct="1"/>
            <a:r>
              <a:rPr lang="en-US" dirty="0" smtClean="0"/>
              <a:t>Fences 6-7 feet high are considered too high to climb </a:t>
            </a:r>
            <a:r>
              <a:rPr lang="en-US" dirty="0" smtClean="0"/>
              <a:t>easily*</a:t>
            </a:r>
            <a:endParaRPr lang="en-US" dirty="0" smtClean="0"/>
          </a:p>
          <a:p>
            <a:pPr eaLnBrk="1" hangingPunct="1"/>
            <a:r>
              <a:rPr lang="en-US" dirty="0" smtClean="0"/>
              <a:t>Fences 8 feet high should are considered serious</a:t>
            </a:r>
            <a:r>
              <a:rPr lang="en-US" dirty="0" smtClean="0"/>
              <a:t>.* </a:t>
            </a:r>
            <a:endParaRPr lang="en-US" dirty="0" smtClean="0"/>
          </a:p>
          <a:p>
            <a:pPr algn="ctr" eaLnBrk="1" hangingPunct="1">
              <a:buFontTx/>
              <a:buNone/>
            </a:pPr>
            <a:r>
              <a:rPr lang="en-US" dirty="0" smtClean="0"/>
              <a:t>(more)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Fencing</a:t>
            </a:r>
          </a:p>
        </p:txBody>
      </p:sp>
      <p:sp>
        <p:nvSpPr>
          <p:cNvPr id="80899" name="Rectangle 3"/>
          <p:cNvSpPr>
            <a:spLocks noGrp="1" noChangeArrowheads="1"/>
          </p:cNvSpPr>
          <p:nvPr>
            <p:ph idx="1"/>
          </p:nvPr>
        </p:nvSpPr>
        <p:spPr>
          <a:xfrm>
            <a:off x="152400" y="1524000"/>
            <a:ext cx="8839200" cy="5105400"/>
          </a:xfrm>
        </p:spPr>
        <p:txBody>
          <a:bodyPr/>
          <a:lstStyle/>
          <a:p>
            <a:pPr eaLnBrk="1" hangingPunct="1">
              <a:buFontTx/>
              <a:buNone/>
            </a:pPr>
            <a:r>
              <a:rPr lang="en-US" dirty="0" smtClean="0"/>
              <a:t>Memorize the gauges and mesh size chart on pg 457</a:t>
            </a:r>
          </a:p>
          <a:p>
            <a:pPr eaLnBrk="1" hangingPunct="1">
              <a:buFontTx/>
              <a:buNone/>
            </a:pPr>
            <a:endParaRPr lang="en-US" dirty="0" smtClean="0"/>
          </a:p>
          <a:p>
            <a:pPr eaLnBrk="1" hangingPunct="1">
              <a:buFontTx/>
              <a:buNone/>
            </a:pPr>
            <a:r>
              <a:rPr lang="en-US" dirty="0" smtClean="0"/>
              <a:t>Fencing best practices</a:t>
            </a:r>
          </a:p>
          <a:p>
            <a:pPr eaLnBrk="1" hangingPunct="1"/>
            <a:r>
              <a:rPr lang="en-US" dirty="0" smtClean="0"/>
              <a:t>Fences should be a first line of </a:t>
            </a:r>
            <a:r>
              <a:rPr lang="en-US" dirty="0" smtClean="0"/>
              <a:t>defense.*</a:t>
            </a:r>
            <a:endParaRPr lang="en-US" dirty="0" smtClean="0"/>
          </a:p>
          <a:p>
            <a:pPr eaLnBrk="1" hangingPunct="1"/>
            <a:r>
              <a:rPr lang="en-US" dirty="0" smtClean="0"/>
              <a:t>Critical areas should have fences of 8 </a:t>
            </a:r>
            <a:r>
              <a:rPr lang="en-US" dirty="0" smtClean="0"/>
              <a:t>feet*.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Planning process</a:t>
            </a:r>
          </a:p>
        </p:txBody>
      </p:sp>
      <p:sp>
        <p:nvSpPr>
          <p:cNvPr id="9219" name="Rectangle 3"/>
          <p:cNvSpPr>
            <a:spLocks noGrp="1" noChangeArrowheads="1"/>
          </p:cNvSpPr>
          <p:nvPr>
            <p:ph idx="1"/>
          </p:nvPr>
        </p:nvSpPr>
        <p:spPr>
          <a:xfrm>
            <a:off x="152400" y="1600200"/>
            <a:ext cx="8839200" cy="5105400"/>
          </a:xfrm>
        </p:spPr>
        <p:txBody>
          <a:bodyPr>
            <a:normAutofit fontScale="92500"/>
          </a:bodyPr>
          <a:lstStyle/>
          <a:p>
            <a:pPr eaLnBrk="1" hangingPunct="1">
              <a:lnSpc>
                <a:spcPct val="90000"/>
              </a:lnSpc>
              <a:buFontTx/>
              <a:buNone/>
            </a:pPr>
            <a:r>
              <a:rPr lang="en-US" dirty="0" smtClean="0"/>
              <a:t>Idea is to avoid </a:t>
            </a:r>
            <a:r>
              <a:rPr lang="en-US" dirty="0" smtClean="0"/>
              <a:t>having a physical security violation in th</a:t>
            </a:r>
            <a:r>
              <a:rPr lang="en-US" dirty="0" smtClean="0"/>
              <a:t>e first place!</a:t>
            </a:r>
          </a:p>
          <a:p>
            <a:pPr eaLnBrk="1" hangingPunct="1">
              <a:lnSpc>
                <a:spcPct val="90000"/>
              </a:lnSpc>
              <a:buFontTx/>
              <a:buNone/>
            </a:pPr>
            <a:endParaRPr lang="en-US" dirty="0" smtClean="0"/>
          </a:p>
          <a:p>
            <a:pPr>
              <a:lnSpc>
                <a:spcPct val="90000"/>
              </a:lnSpc>
            </a:pPr>
            <a:r>
              <a:rPr lang="en-US" dirty="0" smtClean="0"/>
              <a:t>If you cannot stop a violation then countermeasures should</a:t>
            </a:r>
            <a:r>
              <a:rPr lang="en-US" dirty="0" smtClean="0"/>
              <a:t> </a:t>
            </a:r>
            <a:r>
              <a:rPr lang="en-US" dirty="0" smtClean="0"/>
              <a:t>mitigate </a:t>
            </a:r>
            <a:r>
              <a:rPr lang="en-US" dirty="0" smtClean="0"/>
              <a:t>damage </a:t>
            </a:r>
            <a:r>
              <a:rPr lang="en-US" dirty="0" smtClean="0"/>
              <a:t>problems</a:t>
            </a:r>
            <a:r>
              <a:rPr lang="en-US" dirty="0" smtClean="0"/>
              <a:t>. </a:t>
            </a:r>
            <a:endParaRPr lang="en-US" dirty="0" smtClean="0"/>
          </a:p>
          <a:p>
            <a:pPr lvl="1">
              <a:lnSpc>
                <a:spcPct val="90000"/>
              </a:lnSpc>
            </a:pPr>
            <a:r>
              <a:rPr lang="en-US" dirty="0" smtClean="0"/>
              <a:t>This </a:t>
            </a:r>
            <a:r>
              <a:rPr lang="en-US" dirty="0" smtClean="0"/>
              <a:t>can be best accomplished by </a:t>
            </a:r>
            <a:r>
              <a:rPr lang="en-US" dirty="0" smtClean="0"/>
              <a:t>layering. </a:t>
            </a:r>
          </a:p>
          <a:p>
            <a:pPr>
              <a:lnSpc>
                <a:spcPct val="90000"/>
              </a:lnSpc>
            </a:pPr>
            <a:r>
              <a:rPr lang="en-US" dirty="0" smtClean="0"/>
              <a:t>If </a:t>
            </a:r>
            <a:r>
              <a:rPr lang="en-US" dirty="0" smtClean="0"/>
              <a:t>a crime happens you must be able to detect it, and response should be implemented.</a:t>
            </a:r>
          </a:p>
          <a:p>
            <a:pPr eaLnBrk="1" hangingPunct="1">
              <a:lnSpc>
                <a:spcPct val="90000"/>
              </a:lnSpc>
              <a:buFontTx/>
              <a:buNone/>
            </a:pPr>
            <a:endParaRPr lang="en-US" dirty="0" smtClean="0"/>
          </a:p>
          <a:p>
            <a:pPr eaLnBrk="1" hangingPunct="1">
              <a:lnSpc>
                <a:spcPct val="90000"/>
              </a:lnSpc>
              <a:buFontTx/>
              <a:buNone/>
            </a:pPr>
            <a:r>
              <a:rPr lang="en-US" dirty="0" smtClean="0"/>
              <a:t>Remember this is the same process that we cover in Rink Analysis! All the same processes and concepts apply.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smtClean="0"/>
              <a:t>Bollards*</a:t>
            </a:r>
            <a:endParaRPr lang="en-US" dirty="0" smtClean="0"/>
          </a:p>
        </p:txBody>
      </p:sp>
      <p:pic>
        <p:nvPicPr>
          <p:cNvPr id="81923" name="Picture 3" descr="bollards"/>
          <p:cNvPicPr>
            <a:picLocks noChangeAspect="1" noChangeArrowheads="1"/>
          </p:cNvPicPr>
          <p:nvPr/>
        </p:nvPicPr>
        <p:blipFill>
          <a:blip r:embed="rId2" cstate="print"/>
          <a:srcRect/>
          <a:stretch>
            <a:fillRect/>
          </a:stretch>
        </p:blipFill>
        <p:spPr bwMode="auto">
          <a:xfrm>
            <a:off x="1447800" y="1600200"/>
            <a:ext cx="6572250"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Bollards</a:t>
            </a:r>
          </a:p>
        </p:txBody>
      </p:sp>
      <p:sp>
        <p:nvSpPr>
          <p:cNvPr id="82947" name="Rectangle 3"/>
          <p:cNvSpPr>
            <a:spLocks noGrp="1" noChangeArrowheads="1"/>
          </p:cNvSpPr>
          <p:nvPr>
            <p:ph idx="1"/>
          </p:nvPr>
        </p:nvSpPr>
        <p:spPr>
          <a:xfrm>
            <a:off x="228600" y="1524000"/>
            <a:ext cx="8686800" cy="5181600"/>
          </a:xfrm>
        </p:spPr>
        <p:txBody>
          <a:bodyPr/>
          <a:lstStyle/>
          <a:p>
            <a:pPr eaLnBrk="1" hangingPunct="1">
              <a:buFontTx/>
              <a:buNone/>
            </a:pPr>
            <a:r>
              <a:rPr lang="en-US" dirty="0" smtClean="0"/>
              <a:t>Bollards are small concrete pillars, sometimes containing lights or flowers</a:t>
            </a:r>
            <a:r>
              <a:rPr lang="en-US" dirty="0" smtClean="0"/>
              <a:t>.</a:t>
            </a:r>
          </a:p>
          <a:p>
            <a:pPr eaLnBrk="1" hangingPunct="1">
              <a:buFontTx/>
              <a:buNone/>
            </a:pPr>
            <a:endParaRPr lang="en-US" dirty="0" smtClean="0"/>
          </a:p>
          <a:p>
            <a:pPr eaLnBrk="1" hangingPunct="1">
              <a:buFontTx/>
              <a:buNone/>
            </a:pPr>
            <a:r>
              <a:rPr lang="en-US" dirty="0" smtClean="0"/>
              <a:t>They are used to stop people from driving through a wall, often put between a building and parking lot</a:t>
            </a:r>
            <a:r>
              <a:rPr lang="en-US" dirty="0" smtClean="0"/>
              <a:t>.</a:t>
            </a:r>
          </a:p>
          <a:p>
            <a:pPr eaLnBrk="1" hangingPunct="1">
              <a:buFontTx/>
              <a:buNone/>
            </a:pPr>
            <a:endParaRPr lang="en-US" dirty="0" smtClean="0"/>
          </a:p>
          <a:p>
            <a:pPr eaLnBrk="1" hangingPunct="1">
              <a:buFontTx/>
              <a:buNone/>
            </a:pPr>
            <a:r>
              <a:rPr lang="en-US" dirty="0" smtClean="0"/>
              <a:t>They can be arranged to form a natural path for walking.*</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Lighting</a:t>
            </a:r>
            <a:endParaRPr lang="en-US" smtClean="0"/>
          </a:p>
        </p:txBody>
      </p:sp>
      <p:sp>
        <p:nvSpPr>
          <p:cNvPr id="83971" name="Rectangle 3"/>
          <p:cNvSpPr>
            <a:spLocks noGrp="1" noChangeArrowheads="1"/>
          </p:cNvSpPr>
          <p:nvPr>
            <p:ph idx="1"/>
          </p:nvPr>
        </p:nvSpPr>
        <p:spPr/>
        <p:txBody>
          <a:bodyPr/>
          <a:lstStyle/>
          <a:p>
            <a:pPr>
              <a:buNone/>
            </a:pPr>
            <a:r>
              <a:rPr lang="en-US" dirty="0" smtClean="0"/>
              <a:t>Lighting is obviously important in perimeter security. It decreases the probability of criminal activity*. </a:t>
            </a:r>
          </a:p>
          <a:p>
            <a:pPr lvl="1"/>
            <a:r>
              <a:rPr lang="en-US" dirty="0" smtClean="0"/>
              <a:t>Each light should cover it’s own zone and there should not be gaps in the coverage.*</a:t>
            </a:r>
          </a:p>
          <a:p>
            <a:pPr lvl="1"/>
            <a:r>
              <a:rPr lang="en-US" dirty="0" smtClean="0"/>
              <a:t>Coverage in fact should overlap.*</a:t>
            </a:r>
          </a:p>
          <a:p>
            <a:pPr lvl="1"/>
            <a:r>
              <a:rPr lang="en-US" dirty="0" smtClean="0"/>
              <a:t>Lighting should be directed AWAY from the security guards etc.*</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Surveillance</a:t>
            </a:r>
            <a:endParaRPr lang="en-US" smtClean="0"/>
          </a:p>
        </p:txBody>
      </p:sp>
      <p:sp>
        <p:nvSpPr>
          <p:cNvPr id="84995" name="Rectangle 3"/>
          <p:cNvSpPr>
            <a:spLocks noGrp="1" noChangeArrowheads="1"/>
          </p:cNvSpPr>
          <p:nvPr>
            <p:ph idx="1"/>
          </p:nvPr>
        </p:nvSpPr>
        <p:spPr/>
        <p:txBody>
          <a:bodyPr/>
          <a:lstStyle/>
          <a:p>
            <a:pPr>
              <a:buNone/>
            </a:pPr>
            <a:r>
              <a:rPr lang="en-US" dirty="0" smtClean="0"/>
              <a:t>Surveillance systems are a detective control. Generally these are CCTV systems.</a:t>
            </a:r>
          </a:p>
          <a:p>
            <a:pPr>
              <a:buNone/>
            </a:pPr>
            <a:endParaRPr lang="en-US" dirty="0" smtClean="0"/>
          </a:p>
          <a:p>
            <a:pPr>
              <a:buNone/>
            </a:pPr>
            <a:r>
              <a:rPr lang="en-US" dirty="0" smtClean="0"/>
              <a:t>CCTV systems consist of </a:t>
            </a:r>
          </a:p>
          <a:p>
            <a:r>
              <a:rPr lang="en-US" dirty="0" smtClean="0"/>
              <a:t>Cameras</a:t>
            </a:r>
          </a:p>
          <a:p>
            <a:r>
              <a:rPr lang="en-US" dirty="0" smtClean="0"/>
              <a:t>Transmitters</a:t>
            </a:r>
          </a:p>
          <a:p>
            <a:r>
              <a:rPr lang="en-US" dirty="0" smtClean="0"/>
              <a:t>Receivers</a:t>
            </a:r>
          </a:p>
          <a:p>
            <a:r>
              <a:rPr lang="en-US" dirty="0" smtClean="0"/>
              <a:t>Recording systems</a:t>
            </a: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Surveillance</a:t>
            </a:r>
            <a:endParaRPr lang="en-US" smtClean="0"/>
          </a:p>
        </p:txBody>
      </p:sp>
      <p:sp>
        <p:nvSpPr>
          <p:cNvPr id="86019" name="Rectangle 3"/>
          <p:cNvSpPr>
            <a:spLocks noGrp="1" noChangeArrowheads="1"/>
          </p:cNvSpPr>
          <p:nvPr>
            <p:ph idx="1"/>
          </p:nvPr>
        </p:nvSpPr>
        <p:spPr/>
        <p:txBody>
          <a:bodyPr/>
          <a:lstStyle/>
          <a:p>
            <a:pPr>
              <a:buNone/>
            </a:pPr>
            <a:r>
              <a:rPr lang="en-US" dirty="0" smtClean="0"/>
              <a:t>Most camera are </a:t>
            </a:r>
            <a:r>
              <a:rPr lang="en-US" i="1" dirty="0" smtClean="0"/>
              <a:t>charged coupled devices </a:t>
            </a:r>
            <a:r>
              <a:rPr lang="en-US" dirty="0" smtClean="0"/>
              <a:t>that takes light from a lens and turns it into an electrical signal.</a:t>
            </a:r>
          </a:p>
          <a:p>
            <a:pPr>
              <a:buNone/>
            </a:pPr>
            <a:r>
              <a:rPr lang="en-US" dirty="0" smtClean="0"/>
              <a:t>There are two types of lenses in CCTV camera </a:t>
            </a:r>
          </a:p>
          <a:p>
            <a:pPr lvl="1"/>
            <a:r>
              <a:rPr lang="en-US" dirty="0" smtClean="0"/>
              <a:t>Fixed focal length</a:t>
            </a:r>
          </a:p>
          <a:p>
            <a:pPr lvl="1"/>
            <a:r>
              <a:rPr lang="en-US" dirty="0" smtClean="0"/>
              <a:t>Variable focus length (zoom lens)</a:t>
            </a:r>
          </a:p>
          <a:p>
            <a:pPr lvl="1"/>
            <a:r>
              <a:rPr lang="en-US" dirty="0" smtClean="0"/>
              <a:t>We will define focal length next slide</a:t>
            </a:r>
          </a:p>
          <a:p>
            <a:pPr lvl="1"/>
            <a:r>
              <a:rPr lang="en-US" dirty="0" smtClean="0"/>
              <a:t>(more)</a:t>
            </a: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Focal Length</a:t>
            </a:r>
            <a:endParaRPr lang="en-US" smtClean="0"/>
          </a:p>
        </p:txBody>
      </p:sp>
      <p:sp>
        <p:nvSpPr>
          <p:cNvPr id="87043" name="Rectangle 3"/>
          <p:cNvSpPr>
            <a:spLocks noGrp="1" noChangeArrowheads="1"/>
          </p:cNvSpPr>
          <p:nvPr>
            <p:ph idx="1"/>
          </p:nvPr>
        </p:nvSpPr>
        <p:spPr/>
        <p:txBody>
          <a:bodyPr/>
          <a:lstStyle/>
          <a:p>
            <a:pPr>
              <a:buNone/>
            </a:pPr>
            <a:r>
              <a:rPr lang="en-US" dirty="0" smtClean="0"/>
              <a:t>Focal Length = The distance from the surface of a lens or mirror to its focal point. </a:t>
            </a:r>
          </a:p>
          <a:p>
            <a:endParaRPr lang="en-US" dirty="0" smtClean="0"/>
          </a:p>
          <a:p>
            <a:r>
              <a:rPr lang="en-US" dirty="0" smtClean="0"/>
              <a:t>short focal length = wide angle*</a:t>
            </a:r>
          </a:p>
          <a:p>
            <a:r>
              <a:rPr lang="en-US" dirty="0" smtClean="0"/>
              <a:t>long focal length = narrow, but higher magnification*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Depth of Field</a:t>
            </a:r>
            <a:endParaRPr lang="en-US" smtClean="0"/>
          </a:p>
        </p:txBody>
      </p:sp>
      <p:sp>
        <p:nvSpPr>
          <p:cNvPr id="88067" name="Rectangle 3"/>
          <p:cNvSpPr>
            <a:spLocks noGrp="1" noChangeArrowheads="1"/>
          </p:cNvSpPr>
          <p:nvPr>
            <p:ph idx="1"/>
          </p:nvPr>
        </p:nvSpPr>
        <p:spPr/>
        <p:txBody>
          <a:bodyPr>
            <a:normAutofit lnSpcReduction="10000"/>
          </a:bodyPr>
          <a:lstStyle/>
          <a:p>
            <a:pPr>
              <a:buNone/>
            </a:pPr>
            <a:r>
              <a:rPr lang="en-US" dirty="0" smtClean="0"/>
              <a:t>Depth of field = Depth of field is the range of distance within the subject that is acceptably sharp </a:t>
            </a:r>
          </a:p>
          <a:p>
            <a:endParaRPr lang="en-US" dirty="0" smtClean="0"/>
          </a:p>
          <a:p>
            <a:r>
              <a:rPr lang="en-US" dirty="0" smtClean="0"/>
              <a:t>large depth of field = everything is generally sharp</a:t>
            </a:r>
          </a:p>
          <a:p>
            <a:r>
              <a:rPr lang="en-US" dirty="0" smtClean="0"/>
              <a:t>short depth of field = something is specifically "focused" on where everything else is fuzzy. </a:t>
            </a:r>
          </a:p>
          <a:p>
            <a:endParaRPr lang="en-US" dirty="0" smtClean="0"/>
          </a:p>
          <a:p>
            <a:pPr algn="ctr">
              <a:buNone/>
            </a:pPr>
            <a:r>
              <a:rPr lang="en-US" dirty="0" smtClean="0"/>
              <a:t>(see next slide)</a:t>
            </a:r>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Depth of Field</a:t>
            </a:r>
          </a:p>
        </p:txBody>
      </p:sp>
      <p:pic>
        <p:nvPicPr>
          <p:cNvPr id="89091" name="Picture 4" descr="depth of field"/>
          <p:cNvPicPr>
            <a:picLocks noChangeAspect="1" noChangeArrowheads="1"/>
          </p:cNvPicPr>
          <p:nvPr/>
        </p:nvPicPr>
        <p:blipFill>
          <a:blip r:embed="rId2" cstate="print"/>
          <a:srcRect/>
          <a:stretch>
            <a:fillRect/>
          </a:stretch>
        </p:blipFill>
        <p:spPr bwMode="auto">
          <a:xfrm>
            <a:off x="914400" y="1543050"/>
            <a:ext cx="6858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Depth of Field</a:t>
            </a:r>
          </a:p>
        </p:txBody>
      </p:sp>
      <p:sp>
        <p:nvSpPr>
          <p:cNvPr id="90115" name="Rectangle 3"/>
          <p:cNvSpPr>
            <a:spLocks noGrp="1" noChangeArrowheads="1"/>
          </p:cNvSpPr>
          <p:nvPr>
            <p:ph idx="1"/>
          </p:nvPr>
        </p:nvSpPr>
        <p:spPr>
          <a:xfrm>
            <a:off x="152400" y="1600200"/>
            <a:ext cx="8839200" cy="5105400"/>
          </a:xfrm>
        </p:spPr>
        <p:txBody>
          <a:bodyPr/>
          <a:lstStyle/>
          <a:p>
            <a:pPr eaLnBrk="1" hangingPunct="1"/>
            <a:r>
              <a:rPr lang="en-US" dirty="0" smtClean="0"/>
              <a:t>depth of field increases as the lens opening </a:t>
            </a:r>
            <a:r>
              <a:rPr lang="en-US" dirty="0" smtClean="0"/>
              <a:t>DECREASES* </a:t>
            </a:r>
            <a:endParaRPr lang="en-US" dirty="0" smtClean="0"/>
          </a:p>
          <a:p>
            <a:pPr eaLnBrk="1" hangingPunct="1"/>
            <a:r>
              <a:rPr lang="en-US" dirty="0" smtClean="0"/>
              <a:t>depth of field increases as the focal length </a:t>
            </a:r>
            <a:r>
              <a:rPr lang="en-US" dirty="0" smtClean="0"/>
              <a:t>DECREASES*</a:t>
            </a:r>
            <a:endParaRPr lang="en-US" dirty="0" smtClean="0"/>
          </a:p>
          <a:p>
            <a:pPr eaLnBrk="1" hangingPunct="1"/>
            <a:endParaRPr lang="en-US" dirty="0" smtClean="0"/>
          </a:p>
          <a:p>
            <a:pPr eaLnBrk="1" hangingPunct="1"/>
            <a:r>
              <a:rPr lang="en-US" dirty="0" smtClean="0"/>
              <a:t>Best combination </a:t>
            </a:r>
            <a:r>
              <a:rPr lang="en-US" dirty="0" smtClean="0"/>
              <a:t>to cover a large area is a </a:t>
            </a:r>
            <a:r>
              <a:rPr lang="en-US" i="1" dirty="0" smtClean="0"/>
              <a:t>wide angle lens</a:t>
            </a:r>
            <a:r>
              <a:rPr lang="en-US" dirty="0" smtClean="0"/>
              <a:t> with a </a:t>
            </a:r>
            <a:r>
              <a:rPr lang="en-US" i="1" dirty="0" smtClean="0"/>
              <a:t>small lens opening</a:t>
            </a:r>
            <a:r>
              <a:rPr lang="en-US" dirty="0" smtClean="0"/>
              <a:t>*</a:t>
            </a:r>
          </a:p>
          <a:p>
            <a:pPr lvl="1">
              <a:buNone/>
            </a:pPr>
            <a:r>
              <a:rPr lang="en-US" dirty="0" smtClean="0"/>
              <a:t>(short focal length and large depth of field)</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Surveillance</a:t>
            </a:r>
          </a:p>
        </p:txBody>
      </p:sp>
      <p:sp>
        <p:nvSpPr>
          <p:cNvPr id="91139" name="Rectangle 3"/>
          <p:cNvSpPr>
            <a:spLocks noGrp="1" noChangeArrowheads="1"/>
          </p:cNvSpPr>
          <p:nvPr>
            <p:ph idx="1"/>
          </p:nvPr>
        </p:nvSpPr>
        <p:spPr>
          <a:xfrm>
            <a:off x="152400" y="1524000"/>
            <a:ext cx="8839200" cy="5105400"/>
          </a:xfrm>
        </p:spPr>
        <p:txBody>
          <a:bodyPr/>
          <a:lstStyle/>
          <a:p>
            <a:pPr eaLnBrk="1" hangingPunct="1"/>
            <a:r>
              <a:rPr lang="en-US" sz="2800" dirty="0" smtClean="0"/>
              <a:t>Focal Length </a:t>
            </a:r>
            <a:r>
              <a:rPr lang="en-US" sz="2800" dirty="0" smtClean="0"/>
              <a:t>- If </a:t>
            </a:r>
            <a:r>
              <a:rPr lang="en-US" sz="2800" dirty="0" smtClean="0"/>
              <a:t>you don’t have a CCTV camera that can change, you must pick an appropriate focal length for your application.</a:t>
            </a:r>
          </a:p>
          <a:p>
            <a:pPr eaLnBrk="1" hangingPunct="1"/>
            <a:r>
              <a:rPr lang="en-US" sz="2800" dirty="0" smtClean="0"/>
              <a:t>Generally you should have cameras with auto-irises that can adjust to how bright the outside conditions are</a:t>
            </a:r>
          </a:p>
          <a:p>
            <a:pPr eaLnBrk="1" hangingPunct="1"/>
            <a:r>
              <a:rPr lang="en-US" sz="2800" dirty="0" smtClean="0"/>
              <a:t>Zoom lenses allow you to change</a:t>
            </a:r>
          </a:p>
          <a:p>
            <a:pPr eaLnBrk="1" hangingPunct="1"/>
            <a:r>
              <a:rPr lang="en-US" sz="2800" dirty="0" smtClean="0"/>
              <a:t>PTZ cameras (pan, tilt, zoon)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Target Hardening ()</a:t>
            </a:r>
          </a:p>
        </p:txBody>
      </p:sp>
      <p:sp>
        <p:nvSpPr>
          <p:cNvPr id="11267"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Focuses on denying access through physical and artificial barriers. (alarms, locks, fences). Target hardening can lead to restrictions on the use, enjoyment and aesthetics of an environment.</a:t>
            </a:r>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Intrusion Detection Systems</a:t>
            </a:r>
            <a:endParaRPr lang="en-US" smtClean="0"/>
          </a:p>
        </p:txBody>
      </p:sp>
      <p:sp>
        <p:nvSpPr>
          <p:cNvPr id="92163" name="Rectangle 3"/>
          <p:cNvSpPr>
            <a:spLocks noGrp="1" noChangeArrowheads="1"/>
          </p:cNvSpPr>
          <p:nvPr>
            <p:ph idx="1"/>
          </p:nvPr>
        </p:nvSpPr>
        <p:spPr/>
        <p:txBody>
          <a:bodyPr/>
          <a:lstStyle/>
          <a:p>
            <a:pPr>
              <a:buNone/>
            </a:pPr>
            <a:r>
              <a:rPr lang="en-US" dirty="0" smtClean="0"/>
              <a:t>IDS (physical IDS, NOT network IDS) – help detect the physical presence of an intruder.</a:t>
            </a:r>
          </a:p>
          <a:p>
            <a:r>
              <a:rPr lang="en-US" dirty="0" smtClean="0"/>
              <a:t> Can be multiple types.</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Electromechanical IDS</a:t>
            </a:r>
            <a:endParaRPr lang="en-US" smtClean="0"/>
          </a:p>
        </p:txBody>
      </p:sp>
      <p:sp>
        <p:nvSpPr>
          <p:cNvPr id="93187" name="Rectangle 3"/>
          <p:cNvSpPr>
            <a:spLocks noGrp="1" noChangeArrowheads="1"/>
          </p:cNvSpPr>
          <p:nvPr>
            <p:ph idx="1"/>
          </p:nvPr>
        </p:nvSpPr>
        <p:spPr>
          <a:xfrm>
            <a:off x="457200" y="1775191"/>
            <a:ext cx="4191000" cy="4625609"/>
          </a:xfrm>
        </p:spPr>
        <p:txBody>
          <a:bodyPr>
            <a:normAutofit fontScale="92500" lnSpcReduction="20000"/>
          </a:bodyPr>
          <a:lstStyle/>
          <a:p>
            <a:r>
              <a:rPr lang="en-US" sz="3500" dirty="0" smtClean="0"/>
              <a:t>Electromechanical – traditional types, determine a opening of a window by a break in connectivity.</a:t>
            </a:r>
          </a:p>
          <a:p>
            <a:r>
              <a:rPr lang="en-US" sz="3500" dirty="0" smtClean="0"/>
              <a:t>Vibration </a:t>
            </a:r>
            <a:r>
              <a:rPr lang="en-US" sz="3500" dirty="0" smtClean="0"/>
              <a:t>sensors are also </a:t>
            </a:r>
            <a:r>
              <a:rPr lang="en-US" sz="3500" dirty="0" smtClean="0"/>
              <a:t>electromechanical</a:t>
            </a:r>
          </a:p>
          <a:p>
            <a:r>
              <a:rPr lang="en-US" sz="3500" dirty="0" smtClean="0"/>
              <a:t>Pressure </a:t>
            </a:r>
            <a:r>
              <a:rPr lang="en-US" sz="3500" dirty="0" smtClean="0"/>
              <a:t>pads are also electromechanical</a:t>
            </a:r>
          </a:p>
          <a:p>
            <a:endParaRPr lang="en-US" dirty="0" smtClean="0"/>
          </a:p>
          <a:p>
            <a:endParaRPr lang="en-US" dirty="0" smtClean="0"/>
          </a:p>
        </p:txBody>
      </p:sp>
      <p:pic>
        <p:nvPicPr>
          <p:cNvPr id="93188" name="Picture 4" descr="window-alarm"/>
          <p:cNvPicPr>
            <a:picLocks noChangeAspect="1" noChangeArrowheads="1"/>
          </p:cNvPicPr>
          <p:nvPr/>
        </p:nvPicPr>
        <p:blipFill>
          <a:blip r:embed="rId2" cstate="print"/>
          <a:srcRect/>
          <a:stretch>
            <a:fillRect/>
          </a:stretch>
        </p:blipFill>
        <p:spPr bwMode="auto">
          <a:xfrm>
            <a:off x="4724400" y="2743200"/>
            <a:ext cx="3962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Photoelectric IDS</a:t>
            </a:r>
            <a:endParaRPr lang="en-US" smtClean="0"/>
          </a:p>
        </p:txBody>
      </p:sp>
      <p:sp>
        <p:nvSpPr>
          <p:cNvPr id="94211" name="Rectangle 3"/>
          <p:cNvSpPr>
            <a:spLocks noGrp="1" noChangeArrowheads="1"/>
          </p:cNvSpPr>
          <p:nvPr>
            <p:ph idx="1"/>
          </p:nvPr>
        </p:nvSpPr>
        <p:spPr>
          <a:xfrm>
            <a:off x="5638800" y="1775191"/>
            <a:ext cx="3048000" cy="4625609"/>
          </a:xfrm>
        </p:spPr>
        <p:txBody>
          <a:bodyPr/>
          <a:lstStyle/>
          <a:p>
            <a:r>
              <a:rPr lang="en-US" dirty="0" smtClean="0"/>
              <a:t>Photoelectric – uses light beams to detect when something crosses the beam.</a:t>
            </a:r>
          </a:p>
          <a:p>
            <a:endParaRPr lang="en-US" dirty="0" smtClean="0"/>
          </a:p>
        </p:txBody>
      </p:sp>
      <p:pic>
        <p:nvPicPr>
          <p:cNvPr id="94212" name="Picture 5" descr="photoelectric"/>
          <p:cNvPicPr>
            <a:picLocks noChangeAspect="1" noChangeArrowheads="1"/>
          </p:cNvPicPr>
          <p:nvPr/>
        </p:nvPicPr>
        <p:blipFill>
          <a:blip r:embed="rId2" cstate="print"/>
          <a:srcRect/>
          <a:stretch>
            <a:fillRect/>
          </a:stretch>
        </p:blipFill>
        <p:spPr bwMode="auto">
          <a:xfrm>
            <a:off x="152400" y="1524000"/>
            <a:ext cx="5486400" cy="487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IDS</a:t>
            </a:r>
            <a:endParaRPr lang="en-US" smtClean="0"/>
          </a:p>
        </p:txBody>
      </p:sp>
      <p:sp>
        <p:nvSpPr>
          <p:cNvPr id="95235" name="Rectangle 3"/>
          <p:cNvSpPr>
            <a:spLocks noGrp="1" noChangeArrowheads="1"/>
          </p:cNvSpPr>
          <p:nvPr>
            <p:ph idx="1"/>
          </p:nvPr>
        </p:nvSpPr>
        <p:spPr/>
        <p:txBody>
          <a:bodyPr/>
          <a:lstStyle/>
          <a:p>
            <a:r>
              <a:rPr lang="en-US" smtClean="0"/>
              <a:t>Acoustical Detection – uses sound (like sonar)</a:t>
            </a:r>
          </a:p>
          <a:p>
            <a:r>
              <a:rPr lang="en-US" smtClean="0"/>
              <a:t>Proximity detector/capacitance detectors – emits a measurable magnetic field. If field is disrupted it sets off the alarm. (usually this field is a very small area, as magnetic fields disperse quickly as the area increases)</a:t>
            </a:r>
          </a:p>
          <a:p>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Passive Infrared IDS</a:t>
            </a:r>
          </a:p>
        </p:txBody>
      </p:sp>
      <p:pic>
        <p:nvPicPr>
          <p:cNvPr id="96259" name="Picture 4" descr="motion-detector"/>
          <p:cNvPicPr>
            <a:picLocks noChangeAspect="1" noChangeArrowheads="1"/>
          </p:cNvPicPr>
          <p:nvPr/>
        </p:nvPicPr>
        <p:blipFill>
          <a:blip r:embed="rId2" cstate="print"/>
          <a:srcRect/>
          <a:stretch>
            <a:fillRect/>
          </a:stretch>
        </p:blipFill>
        <p:spPr bwMode="auto">
          <a:xfrm>
            <a:off x="381000" y="1219200"/>
            <a:ext cx="5486400" cy="5486400"/>
          </a:xfrm>
          <a:prstGeom prst="rect">
            <a:avLst/>
          </a:prstGeom>
          <a:noFill/>
          <a:ln w="9525">
            <a:noFill/>
            <a:miter lim="800000"/>
            <a:headEnd/>
            <a:tailEnd/>
          </a:ln>
        </p:spPr>
      </p:pic>
      <p:sp>
        <p:nvSpPr>
          <p:cNvPr id="96260" name="Text Box 5"/>
          <p:cNvSpPr txBox="1">
            <a:spLocks noChangeArrowheads="1"/>
          </p:cNvSpPr>
          <p:nvPr/>
        </p:nvSpPr>
        <p:spPr bwMode="auto">
          <a:xfrm>
            <a:off x="5486400" y="1295400"/>
            <a:ext cx="3505200" cy="4235450"/>
          </a:xfrm>
          <a:prstGeom prst="rect">
            <a:avLst/>
          </a:prstGeom>
          <a:noFill/>
          <a:ln w="9525">
            <a:noFill/>
            <a:miter lim="800000"/>
            <a:headEnd/>
            <a:tailEnd/>
          </a:ln>
        </p:spPr>
        <p:txBody>
          <a:bodyPr>
            <a:spAutoFit/>
          </a:bodyPr>
          <a:lstStyle/>
          <a:p>
            <a:pPr algn="l">
              <a:spcBef>
                <a:spcPct val="20000"/>
              </a:spcBef>
            </a:pPr>
            <a:r>
              <a:rPr lang="en-US" sz="3200"/>
              <a:t>Passive Infrared (PIR) – monitors heat signatures in a room. (a lot of home automatic light systems are of this type)</a:t>
            </a:r>
          </a:p>
          <a:p>
            <a:pPr>
              <a:spcBef>
                <a:spcPct val="50000"/>
              </a:spcBef>
            </a:pPr>
            <a:endParaRPr lang="en-US" sz="32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Patrols and Guards</a:t>
            </a:r>
            <a:endParaRPr lang="en-US" smtClean="0"/>
          </a:p>
        </p:txBody>
      </p:sp>
      <p:sp>
        <p:nvSpPr>
          <p:cNvPr id="97283" name="Rectangle 3"/>
          <p:cNvSpPr>
            <a:spLocks noGrp="1" noChangeArrowheads="1"/>
          </p:cNvSpPr>
          <p:nvPr>
            <p:ph idx="1"/>
          </p:nvPr>
        </p:nvSpPr>
        <p:spPr>
          <a:xfrm>
            <a:off x="457200" y="1775191"/>
            <a:ext cx="4648200" cy="4625609"/>
          </a:xfrm>
        </p:spPr>
        <p:txBody>
          <a:bodyPr/>
          <a:lstStyle/>
          <a:p>
            <a:r>
              <a:rPr lang="en-US" dirty="0" smtClean="0"/>
              <a:t>Guards –  provide a dynamic response, guards can make decisions based on the situation, which most other IDS cannot.*</a:t>
            </a:r>
          </a:p>
          <a:p>
            <a:r>
              <a:rPr lang="en-US" dirty="0" smtClean="0"/>
              <a:t>Dogs – highly useful in detecting intruders and discouraging attacks.*</a:t>
            </a:r>
            <a:endParaRPr lang="en-US" dirty="0" smtClean="0"/>
          </a:p>
        </p:txBody>
      </p:sp>
      <p:pic>
        <p:nvPicPr>
          <p:cNvPr id="97284" name="Picture 4" descr="gaurd-dog"/>
          <p:cNvPicPr>
            <a:picLocks noChangeAspect="1" noChangeArrowheads="1"/>
          </p:cNvPicPr>
          <p:nvPr/>
        </p:nvPicPr>
        <p:blipFill>
          <a:blip r:embed="rId2" cstate="print"/>
          <a:srcRect/>
          <a:stretch>
            <a:fillRect/>
          </a:stretch>
        </p:blipFill>
        <p:spPr bwMode="auto">
          <a:xfrm>
            <a:off x="5181600" y="3505200"/>
            <a:ext cx="37719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Chapter 6 - Review</a:t>
            </a:r>
            <a:endParaRPr lang="en-US" smtClean="0"/>
          </a:p>
        </p:txBody>
      </p:sp>
      <p:sp>
        <p:nvSpPr>
          <p:cNvPr id="98307" name="Rectangle 3"/>
          <p:cNvSpPr>
            <a:spLocks noGrp="1" noChangeArrowheads="1"/>
          </p:cNvSpPr>
          <p:nvPr>
            <p:ph idx="1"/>
          </p:nvPr>
        </p:nvSpPr>
        <p:spPr/>
        <p:txBody>
          <a:bodyPr/>
          <a:lstStyle/>
          <a:p>
            <a:r>
              <a:rPr lang="en-US" smtClean="0"/>
              <a:t>Q. What is a Class A fire?</a:t>
            </a:r>
          </a:p>
          <a:p>
            <a:endParaRPr lang="en-US" smtClean="0"/>
          </a:p>
          <a:p>
            <a:r>
              <a:rPr lang="en-US" smtClean="0"/>
              <a:t>Q. What is a Class B fire?</a:t>
            </a:r>
          </a:p>
          <a:p>
            <a:endParaRPr lang="en-US" smtClean="0"/>
          </a:p>
          <a:p>
            <a:r>
              <a:rPr lang="en-US" smtClean="0"/>
              <a:t>Q.What is a Class C fire?</a:t>
            </a:r>
          </a:p>
          <a:p>
            <a:endParaRPr lang="en-US" smtClean="0"/>
          </a:p>
          <a:p>
            <a:r>
              <a:rPr lang="en-US" smtClean="0"/>
              <a:t>Q. What is the Montreal Protocol About?</a:t>
            </a:r>
          </a:p>
          <a:p>
            <a:endParaRPr lang="en-US" smtClean="0"/>
          </a:p>
          <a:p>
            <a:r>
              <a:rPr lang="en-US" smtClean="0"/>
              <a:t>Q. What is a replacement for Halon?</a:t>
            </a:r>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Chapter 6 - Review</a:t>
            </a:r>
            <a:endParaRPr lang="en-US" smtClean="0"/>
          </a:p>
        </p:txBody>
      </p:sp>
      <p:sp>
        <p:nvSpPr>
          <p:cNvPr id="99331" name="Rectangle 3"/>
          <p:cNvSpPr>
            <a:spLocks noGrp="1" noChangeArrowheads="1"/>
          </p:cNvSpPr>
          <p:nvPr>
            <p:ph idx="1"/>
          </p:nvPr>
        </p:nvSpPr>
        <p:spPr/>
        <p:txBody>
          <a:bodyPr>
            <a:normAutofit fontScale="85000" lnSpcReduction="20000"/>
          </a:bodyPr>
          <a:lstStyle/>
          <a:p>
            <a:r>
              <a:rPr lang="en-US" dirty="0" smtClean="0"/>
              <a:t>Q. What is a security Zone?</a:t>
            </a:r>
          </a:p>
          <a:p>
            <a:endParaRPr lang="en-US" dirty="0" smtClean="0"/>
          </a:p>
          <a:p>
            <a:r>
              <a:rPr lang="en-US" dirty="0" smtClean="0"/>
              <a:t>Q. What is the idea of CPTED?</a:t>
            </a:r>
          </a:p>
          <a:p>
            <a:pPr>
              <a:buNone/>
            </a:pPr>
            <a:r>
              <a:rPr lang="en-US" dirty="0" smtClean="0"/>
              <a:t>	What are the 3 main concepts</a:t>
            </a:r>
          </a:p>
          <a:p>
            <a:pPr lvl="1"/>
            <a:r>
              <a:rPr lang="en-US" dirty="0" smtClean="0"/>
              <a:t>Natural ________    ________</a:t>
            </a:r>
          </a:p>
          <a:p>
            <a:pPr lvl="1"/>
            <a:r>
              <a:rPr lang="en-US" dirty="0" smtClean="0"/>
              <a:t>Natural __________________</a:t>
            </a:r>
          </a:p>
          <a:p>
            <a:pPr lvl="1"/>
            <a:r>
              <a:rPr lang="en-US" dirty="0" smtClean="0"/>
              <a:t>Territorial ________________</a:t>
            </a:r>
          </a:p>
          <a:p>
            <a:endParaRPr lang="en-US" dirty="0" smtClean="0"/>
          </a:p>
          <a:p>
            <a:endParaRPr lang="en-US" dirty="0" smtClean="0"/>
          </a:p>
          <a:p>
            <a:r>
              <a:rPr lang="en-US" dirty="0" smtClean="0"/>
              <a:t>Q. What is “target hardening?”</a:t>
            </a:r>
          </a:p>
          <a:p>
            <a:endParaRPr lang="en-US" dirty="0" smtClean="0"/>
          </a:p>
          <a:p>
            <a:r>
              <a:rPr lang="en-US" dirty="0" smtClean="0"/>
              <a:t>Q. What is the ultimate goal/concern with physical security?</a:t>
            </a:r>
            <a:endParaRPr lang="en-US"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Chapter 6 - Review</a:t>
            </a:r>
            <a:endParaRPr lang="en-US" smtClean="0"/>
          </a:p>
        </p:txBody>
      </p:sp>
      <p:sp>
        <p:nvSpPr>
          <p:cNvPr id="100355" name="Rectangle 3"/>
          <p:cNvSpPr>
            <a:spLocks noGrp="1" noChangeArrowheads="1"/>
          </p:cNvSpPr>
          <p:nvPr>
            <p:ph idx="1"/>
          </p:nvPr>
        </p:nvSpPr>
        <p:spPr/>
        <p:txBody>
          <a:bodyPr>
            <a:normAutofit lnSpcReduction="10000"/>
          </a:bodyPr>
          <a:lstStyle/>
          <a:p>
            <a:r>
              <a:rPr lang="en-US" dirty="0" smtClean="0"/>
              <a:t>Q. What are the 5 goals of physical security</a:t>
            </a:r>
          </a:p>
          <a:p>
            <a:pPr lvl="1"/>
            <a:r>
              <a:rPr lang="en-US" dirty="0" smtClean="0"/>
              <a:t>D______</a:t>
            </a:r>
          </a:p>
          <a:p>
            <a:pPr lvl="1"/>
            <a:r>
              <a:rPr lang="en-US" dirty="0" smtClean="0"/>
              <a:t>D______</a:t>
            </a:r>
          </a:p>
          <a:p>
            <a:pPr lvl="1"/>
            <a:r>
              <a:rPr lang="en-US" dirty="0" smtClean="0"/>
              <a:t>D______</a:t>
            </a:r>
          </a:p>
          <a:p>
            <a:pPr lvl="1"/>
            <a:r>
              <a:rPr lang="en-US" dirty="0" smtClean="0"/>
              <a:t>Incident assessment</a:t>
            </a:r>
          </a:p>
          <a:p>
            <a:pPr lvl="1"/>
            <a:r>
              <a:rPr lang="en-US" dirty="0" smtClean="0"/>
              <a:t>Response procedures</a:t>
            </a:r>
          </a:p>
          <a:p>
            <a:pPr lvl="1"/>
            <a:endParaRPr lang="en-US" dirty="0" smtClean="0"/>
          </a:p>
          <a:p>
            <a:r>
              <a:rPr lang="en-US" dirty="0" smtClean="0"/>
              <a:t>Q. Where should a computer room be located in a building</a:t>
            </a:r>
          </a:p>
          <a:p>
            <a:pPr lvl="1"/>
            <a:endParaRPr 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Chapter 6 – Review</a:t>
            </a:r>
          </a:p>
        </p:txBody>
      </p:sp>
      <p:sp>
        <p:nvSpPr>
          <p:cNvPr id="101379" name="Rectangle 3"/>
          <p:cNvSpPr>
            <a:spLocks noGrp="1" noChangeArrowheads="1"/>
          </p:cNvSpPr>
          <p:nvPr>
            <p:ph idx="1"/>
          </p:nvPr>
        </p:nvSpPr>
        <p:spPr>
          <a:xfrm>
            <a:off x="152400" y="1447800"/>
            <a:ext cx="8839200" cy="5257800"/>
          </a:xfrm>
        </p:spPr>
        <p:txBody>
          <a:bodyPr/>
          <a:lstStyle/>
          <a:p>
            <a:pPr eaLnBrk="1" hangingPunct="1">
              <a:lnSpc>
                <a:spcPct val="90000"/>
              </a:lnSpc>
              <a:buFontTx/>
              <a:buNone/>
            </a:pPr>
            <a:r>
              <a:rPr lang="en-US" sz="2400" smtClean="0"/>
              <a:t>Q. What type of Interference does Fluorescent lights cause?</a:t>
            </a:r>
          </a:p>
          <a:p>
            <a:pPr eaLnBrk="1" hangingPunct="1">
              <a:lnSpc>
                <a:spcPct val="90000"/>
              </a:lnSpc>
              <a:buFontTx/>
              <a:buNone/>
            </a:pPr>
            <a:endParaRPr lang="en-US" sz="2400" smtClean="0"/>
          </a:p>
          <a:p>
            <a:pPr eaLnBrk="1" hangingPunct="1">
              <a:lnSpc>
                <a:spcPct val="90000"/>
              </a:lnSpc>
              <a:buFontTx/>
              <a:buNone/>
            </a:pPr>
            <a:r>
              <a:rPr lang="en-US" sz="2400" smtClean="0"/>
              <a:t>Q. In a computer room, there should be ______ air pressure and _______ water pressure.</a:t>
            </a:r>
          </a:p>
          <a:p>
            <a:pPr eaLnBrk="1" hangingPunct="1">
              <a:lnSpc>
                <a:spcPct val="90000"/>
              </a:lnSpc>
              <a:buFontTx/>
              <a:buNone/>
            </a:pPr>
            <a:endParaRPr lang="en-US" sz="2400" smtClean="0"/>
          </a:p>
          <a:p>
            <a:pPr eaLnBrk="1" hangingPunct="1">
              <a:lnSpc>
                <a:spcPct val="90000"/>
              </a:lnSpc>
              <a:buFontTx/>
              <a:buNone/>
            </a:pPr>
            <a:r>
              <a:rPr lang="en-US" sz="2400" smtClean="0"/>
              <a:t>Q. In a computer room there should not be too much or too little humidity, too little humidity causes __________. Too much humidity causes __________</a:t>
            </a:r>
          </a:p>
          <a:p>
            <a:pPr eaLnBrk="1" hangingPunct="1">
              <a:lnSpc>
                <a:spcPct val="90000"/>
              </a:lnSpc>
              <a:buFontTx/>
              <a:buNone/>
            </a:pPr>
            <a:endParaRPr lang="en-US" sz="2400" smtClean="0"/>
          </a:p>
          <a:p>
            <a:pPr eaLnBrk="1" hangingPunct="1">
              <a:lnSpc>
                <a:spcPct val="90000"/>
              </a:lnSpc>
              <a:buFontTx/>
              <a:buNone/>
            </a:pPr>
            <a:r>
              <a:rPr lang="en-US" sz="2400" smtClean="0"/>
              <a:t>Q. What type of water based sprinkler system is best used in a computer room (wet pipe, dry pipe, pre-action?)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603</TotalTime>
  <Words>4012</Words>
  <Application>Microsoft Office PowerPoint</Application>
  <PresentationFormat>On-screen Show (4:3)</PresentationFormat>
  <Paragraphs>547</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Module</vt:lpstr>
      <vt:lpstr>Chapter 6 – Physical and Environmental Security</vt:lpstr>
      <vt:lpstr>Physical and Environmental Security</vt:lpstr>
      <vt:lpstr>Some examples of physical problems</vt:lpstr>
      <vt:lpstr>Threats to physical security</vt:lpstr>
      <vt:lpstr>Physical security fundamentals</vt:lpstr>
      <vt:lpstr>Planning Process</vt:lpstr>
      <vt:lpstr>Planning Process</vt:lpstr>
      <vt:lpstr>Planning process</vt:lpstr>
      <vt:lpstr>Target Hardening ()</vt:lpstr>
      <vt:lpstr>Target Hardening</vt:lpstr>
      <vt:lpstr>CPTED</vt:lpstr>
      <vt:lpstr>CPTED</vt:lpstr>
      <vt:lpstr>CPTED guidelines</vt:lpstr>
      <vt:lpstr>CPTED</vt:lpstr>
      <vt:lpstr>CPTED (Natural Access Control)</vt:lpstr>
      <vt:lpstr>CPTED (Natural Surveillance)</vt:lpstr>
      <vt:lpstr>CPTED (Territorial Reinforcement)</vt:lpstr>
      <vt:lpstr>CPTED (Territorial Reinforcement)</vt:lpstr>
      <vt:lpstr>Good approach to Physical Security</vt:lpstr>
      <vt:lpstr>Security Zones</vt:lpstr>
      <vt:lpstr>Designing a Physical Security Program</vt:lpstr>
      <vt:lpstr>Facilities</vt:lpstr>
      <vt:lpstr>Construction</vt:lpstr>
      <vt:lpstr>Entry Points</vt:lpstr>
      <vt:lpstr>Doors</vt:lpstr>
      <vt:lpstr>Man Trap*</vt:lpstr>
      <vt:lpstr>Windows</vt:lpstr>
      <vt:lpstr>Windows</vt:lpstr>
      <vt:lpstr>Computer Room</vt:lpstr>
      <vt:lpstr>Computer Room</vt:lpstr>
      <vt:lpstr>Computer Room</vt:lpstr>
      <vt:lpstr>Protecting Assets (429)</vt:lpstr>
      <vt:lpstr>BIOS</vt:lpstr>
      <vt:lpstr>BIOS</vt:lpstr>
      <vt:lpstr>Protecting Assets</vt:lpstr>
      <vt:lpstr>Internal Support Systems</vt:lpstr>
      <vt:lpstr>Electrical Power Issues</vt:lpstr>
      <vt:lpstr>Electric power issues</vt:lpstr>
      <vt:lpstr>Electrical Power Issues</vt:lpstr>
      <vt:lpstr>Electrical power issues</vt:lpstr>
      <vt:lpstr>Power</vt:lpstr>
      <vt:lpstr>Power best practices</vt:lpstr>
      <vt:lpstr>Daisy Chained Power Strips</vt:lpstr>
      <vt:lpstr>Environmental Issues</vt:lpstr>
      <vt:lpstr>Environmental Issues</vt:lpstr>
      <vt:lpstr>Environmental Issues</vt:lpstr>
      <vt:lpstr>Fire prevention</vt:lpstr>
      <vt:lpstr>Fire prevention systems</vt:lpstr>
      <vt:lpstr>Fire suppression ()</vt:lpstr>
      <vt:lpstr>Fire Suppression</vt:lpstr>
      <vt:lpstr>Fire Suppression</vt:lpstr>
      <vt:lpstr>Fire Suppression</vt:lpstr>
      <vt:lpstr>Fire Suppression (Gases)</vt:lpstr>
      <vt:lpstr>Fire Suppression Note</vt:lpstr>
      <vt:lpstr>Fire Supression Systems</vt:lpstr>
      <vt:lpstr>Sprinkler Heads</vt:lpstr>
      <vt:lpstr>Automatic fire suppression</vt:lpstr>
      <vt:lpstr>Automatic fire suppression</vt:lpstr>
      <vt:lpstr>Automatic fire suppression</vt:lpstr>
      <vt:lpstr>Fire random tidbit</vt:lpstr>
      <vt:lpstr>Plenum</vt:lpstr>
      <vt:lpstr>Perimeter security</vt:lpstr>
      <vt:lpstr>Perimeter Security</vt:lpstr>
      <vt:lpstr>Locks</vt:lpstr>
      <vt:lpstr>Warded Lock</vt:lpstr>
      <vt:lpstr>Tumbler Lock</vt:lpstr>
      <vt:lpstr>Locks types (453)</vt:lpstr>
      <vt:lpstr>Attacks against key type locks</vt:lpstr>
      <vt:lpstr>Lock Picking</vt:lpstr>
      <vt:lpstr>Locks</vt:lpstr>
      <vt:lpstr>Cipher Lock*</vt:lpstr>
      <vt:lpstr>Cipher Lock</vt:lpstr>
      <vt:lpstr>Device Locks</vt:lpstr>
      <vt:lpstr>Switch Lock</vt:lpstr>
      <vt:lpstr>Port / Laptop Lock</vt:lpstr>
      <vt:lpstr>Device Locks</vt:lpstr>
      <vt:lpstr>Personnel access controls</vt:lpstr>
      <vt:lpstr>Fencing</vt:lpstr>
      <vt:lpstr>Fencing</vt:lpstr>
      <vt:lpstr>Bollards*</vt:lpstr>
      <vt:lpstr>Bollards</vt:lpstr>
      <vt:lpstr>Lighting</vt:lpstr>
      <vt:lpstr>Surveillance</vt:lpstr>
      <vt:lpstr>Surveillance</vt:lpstr>
      <vt:lpstr>Focal Length</vt:lpstr>
      <vt:lpstr>Depth of Field</vt:lpstr>
      <vt:lpstr>Depth of Field</vt:lpstr>
      <vt:lpstr>Depth of Field</vt:lpstr>
      <vt:lpstr>Surveillance</vt:lpstr>
      <vt:lpstr>Intrusion Detection Systems</vt:lpstr>
      <vt:lpstr>Electromechanical IDS</vt:lpstr>
      <vt:lpstr>Photoelectric IDS</vt:lpstr>
      <vt:lpstr>IDS</vt:lpstr>
      <vt:lpstr>Passive Infrared IDS</vt:lpstr>
      <vt:lpstr>Patrols and Guards</vt:lpstr>
      <vt:lpstr>Chapter 6 - Review</vt:lpstr>
      <vt:lpstr>Chapter 6 - Review</vt:lpstr>
      <vt:lpstr>Chapter 6 - Review</vt:lpstr>
      <vt:lpstr>Chapter 6 – Review</vt:lpstr>
      <vt:lpstr>Chapter 6 - Review</vt:lpstr>
      <vt:lpstr>Chapter 6 - Review</vt:lpstr>
    </vt:vector>
  </TitlesOfParts>
  <Company>Paladin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 Physical and Environmental Security</dc:title>
  <dc:creator>brianb</dc:creator>
  <cp:lastModifiedBy>brianb</cp:lastModifiedBy>
  <cp:revision>144</cp:revision>
  <dcterms:created xsi:type="dcterms:W3CDTF">2010-01-27T23:07:14Z</dcterms:created>
  <dcterms:modified xsi:type="dcterms:W3CDTF">2011-09-13T02:08:39Z</dcterms:modified>
</cp:coreProperties>
</file>